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8"/>
  </p:notesMasterIdLst>
  <p:handoutMasterIdLst>
    <p:handoutMasterId r:id="rId49"/>
  </p:handoutMasterIdLst>
  <p:sldIdLst>
    <p:sldId id="256" r:id="rId2"/>
    <p:sldId id="449" r:id="rId3"/>
    <p:sldId id="700" r:id="rId4"/>
    <p:sldId id="702" r:id="rId5"/>
    <p:sldId id="698" r:id="rId6"/>
    <p:sldId id="675" r:id="rId7"/>
    <p:sldId id="697" r:id="rId8"/>
    <p:sldId id="687" r:id="rId9"/>
    <p:sldId id="276" r:id="rId10"/>
    <p:sldId id="513" r:id="rId11"/>
    <p:sldId id="376" r:id="rId12"/>
    <p:sldId id="696" r:id="rId13"/>
    <p:sldId id="689" r:id="rId14"/>
    <p:sldId id="692" r:id="rId15"/>
    <p:sldId id="475" r:id="rId16"/>
    <p:sldId id="490" r:id="rId17"/>
    <p:sldId id="491" r:id="rId18"/>
    <p:sldId id="492" r:id="rId19"/>
    <p:sldId id="493" r:id="rId20"/>
    <p:sldId id="494" r:id="rId21"/>
    <p:sldId id="495" r:id="rId22"/>
    <p:sldId id="478" r:id="rId23"/>
    <p:sldId id="479" r:id="rId24"/>
    <p:sldId id="674" r:id="rId25"/>
    <p:sldId id="676" r:id="rId26"/>
    <p:sldId id="677" r:id="rId27"/>
    <p:sldId id="704" r:id="rId28"/>
    <p:sldId id="699" r:id="rId29"/>
    <p:sldId id="456" r:id="rId30"/>
    <p:sldId id="448" r:id="rId31"/>
    <p:sldId id="455" r:id="rId32"/>
    <p:sldId id="671" r:id="rId33"/>
    <p:sldId id="612" r:id="rId34"/>
    <p:sldId id="665" r:id="rId35"/>
    <p:sldId id="679" r:id="rId36"/>
    <p:sldId id="433" r:id="rId37"/>
    <p:sldId id="321" r:id="rId38"/>
    <p:sldId id="439" r:id="rId39"/>
    <p:sldId id="267" r:id="rId40"/>
    <p:sldId id="703" r:id="rId41"/>
    <p:sldId id="462" r:id="rId42"/>
    <p:sldId id="421" r:id="rId43"/>
    <p:sldId id="390" r:id="rId44"/>
    <p:sldId id="705" r:id="rId45"/>
    <p:sldId id="670" r:id="rId46"/>
    <p:sldId id="669" r:id="rId47"/>
  </p:sldIdLst>
  <p:sldSz cx="12188825" cy="6858000"/>
  <p:notesSz cx="6858000" cy="9144000"/>
  <p:defaultTextStyle>
    <a:defPPr rtl="0"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5" pos="3839">
          <p15:clr>
            <a:srgbClr val="A4A3A4"/>
          </p15:clr>
        </p15:guide>
        <p15:guide id="6" pos="1007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073A0DAA-6AF3-43AB-8588-CEC1D06C72B9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>
    <p:restoredLeft sz="7001" autoAdjust="0"/>
    <p:restoredTop sz="86364" autoAdjust="0"/>
  </p:normalViewPr>
  <p:slideViewPr>
    <p:cSldViewPr showGuides="1">
      <p:cViewPr varScale="1">
        <p:scale>
          <a:sx n="61" d="100"/>
          <a:sy n="61" d="100"/>
        </p:scale>
        <p:origin x="1188" y="60"/>
      </p:cViewPr>
      <p:guideLst>
        <p:guide orient="horz" pos="2160"/>
        <p:guide pos="3839"/>
        <p:guide pos="1007"/>
      </p:guideLst>
    </p:cSldViewPr>
  </p:slideViewPr>
  <p:outlineViewPr>
    <p:cViewPr>
      <p:scale>
        <a:sx n="33" d="100"/>
        <a:sy n="33" d="100"/>
      </p:scale>
      <p:origin x="0" y="-1084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17876"/>
    </p:cViewPr>
  </p:sorterViewPr>
  <p:notesViewPr>
    <p:cSldViewPr showGuides="1">
      <p:cViewPr varScale="1">
        <p:scale>
          <a:sx n="71" d="100"/>
          <a:sy n="71" d="100"/>
        </p:scale>
        <p:origin x="4170" y="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9E536A4-456D-4797-B746-071A1F34C386}" type="doc">
      <dgm:prSet loTypeId="urn:microsoft.com/office/officeart/2005/8/layout/radial1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153BF402-F801-484B-9FB5-CAB5F160D481}">
      <dgm:prSet phldrT="[Text]"/>
      <dgm:spPr>
        <a:solidFill>
          <a:srgbClr val="00B0F0"/>
        </a:solidFill>
      </dgm:spPr>
      <dgm:t>
        <a:bodyPr/>
        <a:lstStyle/>
        <a:p>
          <a:r>
            <a:rPr lang="cs-CZ" dirty="0"/>
            <a:t>Učitel</a:t>
          </a:r>
        </a:p>
      </dgm:t>
    </dgm:pt>
    <dgm:pt modelId="{3FB40BC4-4B03-483B-A619-34C757E17156}" type="parTrans" cxnId="{649E7B09-AD50-4F6F-99F8-8D9515B2DD21}">
      <dgm:prSet/>
      <dgm:spPr/>
      <dgm:t>
        <a:bodyPr/>
        <a:lstStyle/>
        <a:p>
          <a:endParaRPr lang="cs-CZ"/>
        </a:p>
      </dgm:t>
    </dgm:pt>
    <dgm:pt modelId="{5BABB44E-AE39-4C46-8F4C-8CB12EC5858A}" type="sibTrans" cxnId="{649E7B09-AD50-4F6F-99F8-8D9515B2DD21}">
      <dgm:prSet/>
      <dgm:spPr/>
      <dgm:t>
        <a:bodyPr/>
        <a:lstStyle/>
        <a:p>
          <a:endParaRPr lang="cs-CZ"/>
        </a:p>
      </dgm:t>
    </dgm:pt>
    <dgm:pt modelId="{0C0FB0D0-C6A9-4BCB-BFCC-F9035AC5B695}">
      <dgm:prSet phldrT="[Text]"/>
      <dgm:spPr>
        <a:solidFill>
          <a:srgbClr val="00B0F0"/>
        </a:solidFill>
      </dgm:spPr>
      <dgm:t>
        <a:bodyPr/>
        <a:lstStyle/>
        <a:p>
          <a:r>
            <a:rPr lang="cs-CZ" dirty="0"/>
            <a:t>Vedení školy</a:t>
          </a:r>
        </a:p>
      </dgm:t>
    </dgm:pt>
    <dgm:pt modelId="{BC1BCC6D-57AF-417A-986B-51B82A52EF44}" type="parTrans" cxnId="{63593E69-A4B2-407D-973C-7A6E3807FA34}">
      <dgm:prSet/>
      <dgm:spPr/>
      <dgm:t>
        <a:bodyPr/>
        <a:lstStyle/>
        <a:p>
          <a:endParaRPr lang="cs-CZ"/>
        </a:p>
      </dgm:t>
    </dgm:pt>
    <dgm:pt modelId="{8D714392-09A2-4523-BCE2-9F0BB149F0BC}" type="sibTrans" cxnId="{63593E69-A4B2-407D-973C-7A6E3807FA34}">
      <dgm:prSet/>
      <dgm:spPr/>
      <dgm:t>
        <a:bodyPr/>
        <a:lstStyle/>
        <a:p>
          <a:endParaRPr lang="cs-CZ"/>
        </a:p>
      </dgm:t>
    </dgm:pt>
    <dgm:pt modelId="{98C33AF7-D0B4-44CF-A12E-D7517C0B88EF}">
      <dgm:prSet phldrT="[Text]"/>
      <dgm:spPr>
        <a:solidFill>
          <a:srgbClr val="00B0F0"/>
        </a:solidFill>
      </dgm:spPr>
      <dgm:t>
        <a:bodyPr/>
        <a:lstStyle/>
        <a:p>
          <a:r>
            <a:rPr lang="cs-CZ" dirty="0"/>
            <a:t>Žáci</a:t>
          </a:r>
        </a:p>
      </dgm:t>
    </dgm:pt>
    <dgm:pt modelId="{03B99DE8-231A-443D-B0B9-A26222506A0E}" type="parTrans" cxnId="{E43BA211-A0BF-4BD1-BD3B-14BC510D8368}">
      <dgm:prSet/>
      <dgm:spPr/>
      <dgm:t>
        <a:bodyPr/>
        <a:lstStyle/>
        <a:p>
          <a:endParaRPr lang="cs-CZ"/>
        </a:p>
      </dgm:t>
    </dgm:pt>
    <dgm:pt modelId="{2D1CD5E8-4876-4AAD-8C24-F8EA28454E0A}" type="sibTrans" cxnId="{E43BA211-A0BF-4BD1-BD3B-14BC510D8368}">
      <dgm:prSet/>
      <dgm:spPr/>
      <dgm:t>
        <a:bodyPr/>
        <a:lstStyle/>
        <a:p>
          <a:endParaRPr lang="cs-CZ"/>
        </a:p>
      </dgm:t>
    </dgm:pt>
    <dgm:pt modelId="{D5AEDBA2-5F52-49DF-862A-93F1A211E366}">
      <dgm:prSet phldrT="[Text]"/>
      <dgm:spPr>
        <a:solidFill>
          <a:srgbClr val="00B0F0"/>
        </a:solidFill>
      </dgm:spPr>
      <dgm:t>
        <a:bodyPr/>
        <a:lstStyle/>
        <a:p>
          <a:r>
            <a:rPr lang="cs-CZ" dirty="0"/>
            <a:t>Rodiče</a:t>
          </a:r>
        </a:p>
        <a:p>
          <a:r>
            <a:rPr lang="cs-CZ" dirty="0"/>
            <a:t>žáků</a:t>
          </a:r>
        </a:p>
      </dgm:t>
    </dgm:pt>
    <dgm:pt modelId="{636113D9-1222-4612-B175-3DD913A452B0}" type="parTrans" cxnId="{494CF7A4-32A1-45AB-8274-081FBC00A8F3}">
      <dgm:prSet/>
      <dgm:spPr/>
      <dgm:t>
        <a:bodyPr/>
        <a:lstStyle/>
        <a:p>
          <a:endParaRPr lang="cs-CZ"/>
        </a:p>
      </dgm:t>
    </dgm:pt>
    <dgm:pt modelId="{B16E3262-C867-4C75-AF73-5D74636D1B28}" type="sibTrans" cxnId="{494CF7A4-32A1-45AB-8274-081FBC00A8F3}">
      <dgm:prSet/>
      <dgm:spPr/>
      <dgm:t>
        <a:bodyPr/>
        <a:lstStyle/>
        <a:p>
          <a:endParaRPr lang="cs-CZ"/>
        </a:p>
      </dgm:t>
    </dgm:pt>
    <dgm:pt modelId="{7D73B682-059F-4C73-98C2-443A792761A0}">
      <dgm:prSet phldrT="[Text]"/>
      <dgm:spPr>
        <a:solidFill>
          <a:srgbClr val="00B0F0"/>
        </a:solidFill>
      </dgm:spPr>
      <dgm:t>
        <a:bodyPr/>
        <a:lstStyle/>
        <a:p>
          <a:r>
            <a:rPr lang="cs-CZ" dirty="0"/>
            <a:t>Kolegové</a:t>
          </a:r>
        </a:p>
      </dgm:t>
    </dgm:pt>
    <dgm:pt modelId="{544D5FE9-90A2-44D1-B8FA-FDA3E25C3207}" type="parTrans" cxnId="{97DF3001-26B4-473D-A029-4C8379998742}">
      <dgm:prSet/>
      <dgm:spPr/>
      <dgm:t>
        <a:bodyPr/>
        <a:lstStyle/>
        <a:p>
          <a:endParaRPr lang="cs-CZ"/>
        </a:p>
      </dgm:t>
    </dgm:pt>
    <dgm:pt modelId="{26AEC2F0-7955-4DC5-984A-C10F25D08319}" type="sibTrans" cxnId="{97DF3001-26B4-473D-A029-4C8379998742}">
      <dgm:prSet/>
      <dgm:spPr/>
      <dgm:t>
        <a:bodyPr/>
        <a:lstStyle/>
        <a:p>
          <a:endParaRPr lang="cs-CZ"/>
        </a:p>
      </dgm:t>
    </dgm:pt>
    <dgm:pt modelId="{35776CC0-595D-46FD-A4F4-D654F11BAAFC}" type="pres">
      <dgm:prSet presAssocID="{C9E536A4-456D-4797-B746-071A1F34C386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2E5CF995-0F9D-42B4-9366-CF3C2C3E40AC}" type="pres">
      <dgm:prSet presAssocID="{153BF402-F801-484B-9FB5-CAB5F160D481}" presName="centerShape" presStyleLbl="node0" presStyleIdx="0" presStyleCnt="1"/>
      <dgm:spPr/>
    </dgm:pt>
    <dgm:pt modelId="{26B76F6A-66EB-4D8B-ACA7-1835D08B16B8}" type="pres">
      <dgm:prSet presAssocID="{BC1BCC6D-57AF-417A-986B-51B82A52EF44}" presName="Name9" presStyleLbl="parChTrans1D2" presStyleIdx="0" presStyleCnt="4"/>
      <dgm:spPr/>
    </dgm:pt>
    <dgm:pt modelId="{376D3801-3602-44E3-BF57-4A34BA5F4626}" type="pres">
      <dgm:prSet presAssocID="{BC1BCC6D-57AF-417A-986B-51B82A52EF44}" presName="connTx" presStyleLbl="parChTrans1D2" presStyleIdx="0" presStyleCnt="4"/>
      <dgm:spPr/>
    </dgm:pt>
    <dgm:pt modelId="{789EE770-B98C-4334-A058-D87430363A3A}" type="pres">
      <dgm:prSet presAssocID="{0C0FB0D0-C6A9-4BCB-BFCC-F9035AC5B695}" presName="node" presStyleLbl="node1" presStyleIdx="0" presStyleCnt="4" custScaleX="84098" custScaleY="79626" custRadScaleRad="84645" custRadScaleInc="-2753">
        <dgm:presLayoutVars>
          <dgm:bulletEnabled val="1"/>
        </dgm:presLayoutVars>
      </dgm:prSet>
      <dgm:spPr/>
    </dgm:pt>
    <dgm:pt modelId="{89887963-83A3-433F-9FE4-DD23B09C3020}" type="pres">
      <dgm:prSet presAssocID="{03B99DE8-231A-443D-B0B9-A26222506A0E}" presName="Name9" presStyleLbl="parChTrans1D2" presStyleIdx="1" presStyleCnt="4"/>
      <dgm:spPr/>
    </dgm:pt>
    <dgm:pt modelId="{3337036A-1D05-46E9-8D26-3E6A5B8595B9}" type="pres">
      <dgm:prSet presAssocID="{03B99DE8-231A-443D-B0B9-A26222506A0E}" presName="connTx" presStyleLbl="parChTrans1D2" presStyleIdx="1" presStyleCnt="4"/>
      <dgm:spPr/>
    </dgm:pt>
    <dgm:pt modelId="{C492A762-1AE3-401E-8650-C3B6A5A08D73}" type="pres">
      <dgm:prSet presAssocID="{98C33AF7-D0B4-44CF-A12E-D7517C0B88EF}" presName="node" presStyleLbl="node1" presStyleIdx="1" presStyleCnt="4" custScaleX="87331" custScaleY="84373">
        <dgm:presLayoutVars>
          <dgm:bulletEnabled val="1"/>
        </dgm:presLayoutVars>
      </dgm:prSet>
      <dgm:spPr/>
    </dgm:pt>
    <dgm:pt modelId="{DC18AD4B-298F-49FA-A32C-2CC392AD5418}" type="pres">
      <dgm:prSet presAssocID="{636113D9-1222-4612-B175-3DD913A452B0}" presName="Name9" presStyleLbl="parChTrans1D2" presStyleIdx="2" presStyleCnt="4"/>
      <dgm:spPr/>
    </dgm:pt>
    <dgm:pt modelId="{D26BF2EE-9D55-47E1-82A8-ED9B441C02C7}" type="pres">
      <dgm:prSet presAssocID="{636113D9-1222-4612-B175-3DD913A452B0}" presName="connTx" presStyleLbl="parChTrans1D2" presStyleIdx="2" presStyleCnt="4"/>
      <dgm:spPr/>
    </dgm:pt>
    <dgm:pt modelId="{4201D79F-0F4F-4977-A618-8840CC254840}" type="pres">
      <dgm:prSet presAssocID="{D5AEDBA2-5F52-49DF-862A-93F1A211E366}" presName="node" presStyleLbl="node1" presStyleIdx="2" presStyleCnt="4" custScaleX="88430" custScaleY="83452">
        <dgm:presLayoutVars>
          <dgm:bulletEnabled val="1"/>
        </dgm:presLayoutVars>
      </dgm:prSet>
      <dgm:spPr/>
    </dgm:pt>
    <dgm:pt modelId="{6D01EDF5-8A27-49F3-9997-9DADEE436F8B}" type="pres">
      <dgm:prSet presAssocID="{544D5FE9-90A2-44D1-B8FA-FDA3E25C3207}" presName="Name9" presStyleLbl="parChTrans1D2" presStyleIdx="3" presStyleCnt="4"/>
      <dgm:spPr/>
    </dgm:pt>
    <dgm:pt modelId="{D30B6E22-8C61-481C-864F-B95F055036D8}" type="pres">
      <dgm:prSet presAssocID="{544D5FE9-90A2-44D1-B8FA-FDA3E25C3207}" presName="connTx" presStyleLbl="parChTrans1D2" presStyleIdx="3" presStyleCnt="4"/>
      <dgm:spPr/>
    </dgm:pt>
    <dgm:pt modelId="{4E5DC70A-48B7-4923-A47F-B00A7CC4E754}" type="pres">
      <dgm:prSet presAssocID="{7D73B682-059F-4C73-98C2-443A792761A0}" presName="node" presStyleLbl="node1" presStyleIdx="3" presStyleCnt="4" custScaleX="81909" custScaleY="74497">
        <dgm:presLayoutVars>
          <dgm:bulletEnabled val="1"/>
        </dgm:presLayoutVars>
      </dgm:prSet>
      <dgm:spPr/>
    </dgm:pt>
  </dgm:ptLst>
  <dgm:cxnLst>
    <dgm:cxn modelId="{97DF3001-26B4-473D-A029-4C8379998742}" srcId="{153BF402-F801-484B-9FB5-CAB5F160D481}" destId="{7D73B682-059F-4C73-98C2-443A792761A0}" srcOrd="3" destOrd="0" parTransId="{544D5FE9-90A2-44D1-B8FA-FDA3E25C3207}" sibTransId="{26AEC2F0-7955-4DC5-984A-C10F25D08319}"/>
    <dgm:cxn modelId="{D9ABD405-06A7-49EB-BA05-BA68CBE39DEA}" type="presOf" srcId="{544D5FE9-90A2-44D1-B8FA-FDA3E25C3207}" destId="{D30B6E22-8C61-481C-864F-B95F055036D8}" srcOrd="1" destOrd="0" presId="urn:microsoft.com/office/officeart/2005/8/layout/radial1"/>
    <dgm:cxn modelId="{649E7B09-AD50-4F6F-99F8-8D9515B2DD21}" srcId="{C9E536A4-456D-4797-B746-071A1F34C386}" destId="{153BF402-F801-484B-9FB5-CAB5F160D481}" srcOrd="0" destOrd="0" parTransId="{3FB40BC4-4B03-483B-A619-34C757E17156}" sibTransId="{5BABB44E-AE39-4C46-8F4C-8CB12EC5858A}"/>
    <dgm:cxn modelId="{E43BA211-A0BF-4BD1-BD3B-14BC510D8368}" srcId="{153BF402-F801-484B-9FB5-CAB5F160D481}" destId="{98C33AF7-D0B4-44CF-A12E-D7517C0B88EF}" srcOrd="1" destOrd="0" parTransId="{03B99DE8-231A-443D-B0B9-A26222506A0E}" sibTransId="{2D1CD5E8-4876-4AAD-8C24-F8EA28454E0A}"/>
    <dgm:cxn modelId="{99640C12-5FB1-4696-93B5-9F937736F95E}" type="presOf" srcId="{98C33AF7-D0B4-44CF-A12E-D7517C0B88EF}" destId="{C492A762-1AE3-401E-8650-C3B6A5A08D73}" srcOrd="0" destOrd="0" presId="urn:microsoft.com/office/officeart/2005/8/layout/radial1"/>
    <dgm:cxn modelId="{7672282A-3FE3-4EF7-86AD-5B9ABBBD4E34}" type="presOf" srcId="{C9E536A4-456D-4797-B746-071A1F34C386}" destId="{35776CC0-595D-46FD-A4F4-D654F11BAAFC}" srcOrd="0" destOrd="0" presId="urn:microsoft.com/office/officeart/2005/8/layout/radial1"/>
    <dgm:cxn modelId="{5C68152E-D606-46A6-8329-E5B04E3B3734}" type="presOf" srcId="{636113D9-1222-4612-B175-3DD913A452B0}" destId="{D26BF2EE-9D55-47E1-82A8-ED9B441C02C7}" srcOrd="1" destOrd="0" presId="urn:microsoft.com/office/officeart/2005/8/layout/radial1"/>
    <dgm:cxn modelId="{D616D63D-AFBA-4A2C-B866-FE3C41E8A898}" type="presOf" srcId="{03B99DE8-231A-443D-B0B9-A26222506A0E}" destId="{89887963-83A3-433F-9FE4-DD23B09C3020}" srcOrd="0" destOrd="0" presId="urn:microsoft.com/office/officeart/2005/8/layout/radial1"/>
    <dgm:cxn modelId="{8D55B25C-DA80-4614-B248-3F0F910FD6DA}" type="presOf" srcId="{636113D9-1222-4612-B175-3DD913A452B0}" destId="{DC18AD4B-298F-49FA-A32C-2CC392AD5418}" srcOrd="0" destOrd="0" presId="urn:microsoft.com/office/officeart/2005/8/layout/radial1"/>
    <dgm:cxn modelId="{63593E69-A4B2-407D-973C-7A6E3807FA34}" srcId="{153BF402-F801-484B-9FB5-CAB5F160D481}" destId="{0C0FB0D0-C6A9-4BCB-BFCC-F9035AC5B695}" srcOrd="0" destOrd="0" parTransId="{BC1BCC6D-57AF-417A-986B-51B82A52EF44}" sibTransId="{8D714392-09A2-4523-BCE2-9F0BB149F0BC}"/>
    <dgm:cxn modelId="{B759EB50-7D5C-4055-95A8-67B922E277FC}" type="presOf" srcId="{03B99DE8-231A-443D-B0B9-A26222506A0E}" destId="{3337036A-1D05-46E9-8D26-3E6A5B8595B9}" srcOrd="1" destOrd="0" presId="urn:microsoft.com/office/officeart/2005/8/layout/radial1"/>
    <dgm:cxn modelId="{F34B2751-297D-4B98-8E35-F2320009ACEA}" type="presOf" srcId="{7D73B682-059F-4C73-98C2-443A792761A0}" destId="{4E5DC70A-48B7-4923-A47F-B00A7CC4E754}" srcOrd="0" destOrd="0" presId="urn:microsoft.com/office/officeart/2005/8/layout/radial1"/>
    <dgm:cxn modelId="{D809F790-F945-4827-A6F6-1C3902A3786C}" type="presOf" srcId="{153BF402-F801-484B-9FB5-CAB5F160D481}" destId="{2E5CF995-0F9D-42B4-9366-CF3C2C3E40AC}" srcOrd="0" destOrd="0" presId="urn:microsoft.com/office/officeart/2005/8/layout/radial1"/>
    <dgm:cxn modelId="{494CF7A4-32A1-45AB-8274-081FBC00A8F3}" srcId="{153BF402-F801-484B-9FB5-CAB5F160D481}" destId="{D5AEDBA2-5F52-49DF-862A-93F1A211E366}" srcOrd="2" destOrd="0" parTransId="{636113D9-1222-4612-B175-3DD913A452B0}" sibTransId="{B16E3262-C867-4C75-AF73-5D74636D1B28}"/>
    <dgm:cxn modelId="{C6B3EAB0-5FDF-4CD1-BA64-0211110D98E3}" type="presOf" srcId="{BC1BCC6D-57AF-417A-986B-51B82A52EF44}" destId="{376D3801-3602-44E3-BF57-4A34BA5F4626}" srcOrd="1" destOrd="0" presId="urn:microsoft.com/office/officeart/2005/8/layout/radial1"/>
    <dgm:cxn modelId="{9C2D86D1-A9A0-449A-AA93-DAA84B2BB446}" type="presOf" srcId="{BC1BCC6D-57AF-417A-986B-51B82A52EF44}" destId="{26B76F6A-66EB-4D8B-ACA7-1835D08B16B8}" srcOrd="0" destOrd="0" presId="urn:microsoft.com/office/officeart/2005/8/layout/radial1"/>
    <dgm:cxn modelId="{E6EAA1DE-FBE0-471F-A88B-A6E3AE8862B8}" type="presOf" srcId="{544D5FE9-90A2-44D1-B8FA-FDA3E25C3207}" destId="{6D01EDF5-8A27-49F3-9997-9DADEE436F8B}" srcOrd="0" destOrd="0" presId="urn:microsoft.com/office/officeart/2005/8/layout/radial1"/>
    <dgm:cxn modelId="{54D0B0EC-FCFE-4E52-B174-156A2AEB9772}" type="presOf" srcId="{0C0FB0D0-C6A9-4BCB-BFCC-F9035AC5B695}" destId="{789EE770-B98C-4334-A058-D87430363A3A}" srcOrd="0" destOrd="0" presId="urn:microsoft.com/office/officeart/2005/8/layout/radial1"/>
    <dgm:cxn modelId="{28B589F9-1318-4B0C-ACD6-835012828D29}" type="presOf" srcId="{D5AEDBA2-5F52-49DF-862A-93F1A211E366}" destId="{4201D79F-0F4F-4977-A618-8840CC254840}" srcOrd="0" destOrd="0" presId="urn:microsoft.com/office/officeart/2005/8/layout/radial1"/>
    <dgm:cxn modelId="{F804E684-145B-4F20-B401-8BA8CB6A2EFD}" type="presParOf" srcId="{35776CC0-595D-46FD-A4F4-D654F11BAAFC}" destId="{2E5CF995-0F9D-42B4-9366-CF3C2C3E40AC}" srcOrd="0" destOrd="0" presId="urn:microsoft.com/office/officeart/2005/8/layout/radial1"/>
    <dgm:cxn modelId="{26ABD273-E277-4E12-8D4A-3FA51D6E2CE8}" type="presParOf" srcId="{35776CC0-595D-46FD-A4F4-D654F11BAAFC}" destId="{26B76F6A-66EB-4D8B-ACA7-1835D08B16B8}" srcOrd="1" destOrd="0" presId="urn:microsoft.com/office/officeart/2005/8/layout/radial1"/>
    <dgm:cxn modelId="{C1862503-814D-48B4-AB85-6823A303D6C9}" type="presParOf" srcId="{26B76F6A-66EB-4D8B-ACA7-1835D08B16B8}" destId="{376D3801-3602-44E3-BF57-4A34BA5F4626}" srcOrd="0" destOrd="0" presId="urn:microsoft.com/office/officeart/2005/8/layout/radial1"/>
    <dgm:cxn modelId="{5AADAA40-ED8D-419C-86DF-832290609E9C}" type="presParOf" srcId="{35776CC0-595D-46FD-A4F4-D654F11BAAFC}" destId="{789EE770-B98C-4334-A058-D87430363A3A}" srcOrd="2" destOrd="0" presId="urn:microsoft.com/office/officeart/2005/8/layout/radial1"/>
    <dgm:cxn modelId="{114C23A1-5A6C-4C4A-826D-B92197CC78E9}" type="presParOf" srcId="{35776CC0-595D-46FD-A4F4-D654F11BAAFC}" destId="{89887963-83A3-433F-9FE4-DD23B09C3020}" srcOrd="3" destOrd="0" presId="urn:microsoft.com/office/officeart/2005/8/layout/radial1"/>
    <dgm:cxn modelId="{982B1128-34CB-4DD6-8CC2-16BA6B88AD33}" type="presParOf" srcId="{89887963-83A3-433F-9FE4-DD23B09C3020}" destId="{3337036A-1D05-46E9-8D26-3E6A5B8595B9}" srcOrd="0" destOrd="0" presId="urn:microsoft.com/office/officeart/2005/8/layout/radial1"/>
    <dgm:cxn modelId="{FBEA631B-1E75-4318-8798-827C465BBD71}" type="presParOf" srcId="{35776CC0-595D-46FD-A4F4-D654F11BAAFC}" destId="{C492A762-1AE3-401E-8650-C3B6A5A08D73}" srcOrd="4" destOrd="0" presId="urn:microsoft.com/office/officeart/2005/8/layout/radial1"/>
    <dgm:cxn modelId="{082E8B92-C3A7-4D5A-93A7-33ED5EECFCA6}" type="presParOf" srcId="{35776CC0-595D-46FD-A4F4-D654F11BAAFC}" destId="{DC18AD4B-298F-49FA-A32C-2CC392AD5418}" srcOrd="5" destOrd="0" presId="urn:microsoft.com/office/officeart/2005/8/layout/radial1"/>
    <dgm:cxn modelId="{CDCD4BCB-59D6-4CC8-9C0A-9DB17EA1169F}" type="presParOf" srcId="{DC18AD4B-298F-49FA-A32C-2CC392AD5418}" destId="{D26BF2EE-9D55-47E1-82A8-ED9B441C02C7}" srcOrd="0" destOrd="0" presId="urn:microsoft.com/office/officeart/2005/8/layout/radial1"/>
    <dgm:cxn modelId="{5BF464C9-222D-48FF-A25A-9D28093AE5C3}" type="presParOf" srcId="{35776CC0-595D-46FD-A4F4-D654F11BAAFC}" destId="{4201D79F-0F4F-4977-A618-8840CC254840}" srcOrd="6" destOrd="0" presId="urn:microsoft.com/office/officeart/2005/8/layout/radial1"/>
    <dgm:cxn modelId="{7CCB605C-ED8F-4C7D-8990-D7DCA1744F1F}" type="presParOf" srcId="{35776CC0-595D-46FD-A4F4-D654F11BAAFC}" destId="{6D01EDF5-8A27-49F3-9997-9DADEE436F8B}" srcOrd="7" destOrd="0" presId="urn:microsoft.com/office/officeart/2005/8/layout/radial1"/>
    <dgm:cxn modelId="{F481FD66-A6FD-4592-AA65-0E2FF3DEF3C4}" type="presParOf" srcId="{6D01EDF5-8A27-49F3-9997-9DADEE436F8B}" destId="{D30B6E22-8C61-481C-864F-B95F055036D8}" srcOrd="0" destOrd="0" presId="urn:microsoft.com/office/officeart/2005/8/layout/radial1"/>
    <dgm:cxn modelId="{2B594C80-0B99-4CD3-9EE5-D52C93EE0283}" type="presParOf" srcId="{35776CC0-595D-46FD-A4F4-D654F11BAAFC}" destId="{4E5DC70A-48B7-4923-A47F-B00A7CC4E754}" srcOrd="8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E5CF995-0F9D-42B4-9366-CF3C2C3E40AC}">
      <dsp:nvSpPr>
        <dsp:cNvPr id="0" name=""/>
        <dsp:cNvSpPr/>
      </dsp:nvSpPr>
      <dsp:spPr>
        <a:xfrm>
          <a:off x="2455473" y="1885227"/>
          <a:ext cx="1458232" cy="1458232"/>
        </a:xfrm>
        <a:prstGeom prst="ellipse">
          <a:avLst/>
        </a:prstGeom>
        <a:solidFill>
          <a:srgbClr val="00B0F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000" kern="1200" dirty="0"/>
            <a:t>Učitel</a:t>
          </a:r>
        </a:p>
      </dsp:txBody>
      <dsp:txXfrm>
        <a:off x="2669026" y="2098780"/>
        <a:ext cx="1031126" cy="1031126"/>
      </dsp:txXfrm>
    </dsp:sp>
    <dsp:sp modelId="{26B76F6A-66EB-4D8B-ACA7-1835D08B16B8}">
      <dsp:nvSpPr>
        <dsp:cNvPr id="0" name=""/>
        <dsp:cNvSpPr/>
      </dsp:nvSpPr>
      <dsp:spPr>
        <a:xfrm rot="16125669">
          <a:off x="3017846" y="1717169"/>
          <a:ext cx="295569" cy="40957"/>
        </a:xfrm>
        <a:custGeom>
          <a:avLst/>
          <a:gdLst/>
          <a:ahLst/>
          <a:cxnLst/>
          <a:rect l="0" t="0" r="0" b="0"/>
          <a:pathLst>
            <a:path>
              <a:moveTo>
                <a:pt x="0" y="20478"/>
              </a:moveTo>
              <a:lnTo>
                <a:pt x="295569" y="20478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500" kern="1200"/>
        </a:p>
      </dsp:txBody>
      <dsp:txXfrm rot="10800000">
        <a:off x="3158241" y="1730259"/>
        <a:ext cx="14778" cy="14778"/>
      </dsp:txXfrm>
    </dsp:sp>
    <dsp:sp modelId="{789EE770-B98C-4334-A058-D87430363A3A}">
      <dsp:nvSpPr>
        <dsp:cNvPr id="0" name=""/>
        <dsp:cNvSpPr/>
      </dsp:nvSpPr>
      <dsp:spPr>
        <a:xfrm>
          <a:off x="2536711" y="428887"/>
          <a:ext cx="1226344" cy="1161132"/>
        </a:xfrm>
        <a:prstGeom prst="ellipse">
          <a:avLst/>
        </a:prstGeom>
        <a:solidFill>
          <a:srgbClr val="00B0F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500" kern="1200" dirty="0"/>
            <a:t>Vedení školy</a:t>
          </a:r>
        </a:p>
      </dsp:txBody>
      <dsp:txXfrm>
        <a:off x="2716305" y="598931"/>
        <a:ext cx="867156" cy="821044"/>
      </dsp:txXfrm>
    </dsp:sp>
    <dsp:sp modelId="{89887963-83A3-433F-9FE4-DD23B09C3020}">
      <dsp:nvSpPr>
        <dsp:cNvPr id="0" name=""/>
        <dsp:cNvSpPr/>
      </dsp:nvSpPr>
      <dsp:spPr>
        <a:xfrm>
          <a:off x="3913705" y="2593865"/>
          <a:ext cx="530607" cy="40957"/>
        </a:xfrm>
        <a:custGeom>
          <a:avLst/>
          <a:gdLst/>
          <a:ahLst/>
          <a:cxnLst/>
          <a:rect l="0" t="0" r="0" b="0"/>
          <a:pathLst>
            <a:path>
              <a:moveTo>
                <a:pt x="0" y="20478"/>
              </a:moveTo>
              <a:lnTo>
                <a:pt x="530607" y="20478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500" kern="1200"/>
        </a:p>
      </dsp:txBody>
      <dsp:txXfrm>
        <a:off x="4165744" y="2601078"/>
        <a:ext cx="26530" cy="26530"/>
      </dsp:txXfrm>
    </dsp:sp>
    <dsp:sp modelId="{C492A762-1AE3-401E-8650-C3B6A5A08D73}">
      <dsp:nvSpPr>
        <dsp:cNvPr id="0" name=""/>
        <dsp:cNvSpPr/>
      </dsp:nvSpPr>
      <dsp:spPr>
        <a:xfrm>
          <a:off x="4444313" y="1999166"/>
          <a:ext cx="1273488" cy="1230354"/>
        </a:xfrm>
        <a:prstGeom prst="ellipse">
          <a:avLst/>
        </a:prstGeom>
        <a:solidFill>
          <a:srgbClr val="00B0F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500" kern="1200" dirty="0"/>
            <a:t>Žáci</a:t>
          </a:r>
        </a:p>
      </dsp:txBody>
      <dsp:txXfrm>
        <a:off x="4630811" y="2179347"/>
        <a:ext cx="900492" cy="869992"/>
      </dsp:txXfrm>
    </dsp:sp>
    <dsp:sp modelId="{DC18AD4B-298F-49FA-A32C-2CC392AD5418}">
      <dsp:nvSpPr>
        <dsp:cNvPr id="0" name=""/>
        <dsp:cNvSpPr/>
      </dsp:nvSpPr>
      <dsp:spPr>
        <a:xfrm rot="5400000">
          <a:off x="2905144" y="3602426"/>
          <a:ext cx="558889" cy="40957"/>
        </a:xfrm>
        <a:custGeom>
          <a:avLst/>
          <a:gdLst/>
          <a:ahLst/>
          <a:cxnLst/>
          <a:rect l="0" t="0" r="0" b="0"/>
          <a:pathLst>
            <a:path>
              <a:moveTo>
                <a:pt x="0" y="20478"/>
              </a:moveTo>
              <a:lnTo>
                <a:pt x="558889" y="20478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500" kern="1200"/>
        </a:p>
      </dsp:txBody>
      <dsp:txXfrm>
        <a:off x="3170617" y="3608932"/>
        <a:ext cx="27944" cy="27944"/>
      </dsp:txXfrm>
    </dsp:sp>
    <dsp:sp modelId="{4201D79F-0F4F-4977-A618-8840CC254840}">
      <dsp:nvSpPr>
        <dsp:cNvPr id="0" name=""/>
        <dsp:cNvSpPr/>
      </dsp:nvSpPr>
      <dsp:spPr>
        <a:xfrm>
          <a:off x="2539832" y="3902350"/>
          <a:ext cx="1289514" cy="1216924"/>
        </a:xfrm>
        <a:prstGeom prst="ellipse">
          <a:avLst/>
        </a:prstGeom>
        <a:solidFill>
          <a:srgbClr val="00B0F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500" kern="1200" dirty="0"/>
            <a:t>Rodiče</a:t>
          </a:r>
        </a:p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500" kern="1200" dirty="0"/>
            <a:t>žáků</a:t>
          </a:r>
        </a:p>
      </dsp:txBody>
      <dsp:txXfrm>
        <a:off x="2728677" y="4080564"/>
        <a:ext cx="911824" cy="860496"/>
      </dsp:txXfrm>
    </dsp:sp>
    <dsp:sp modelId="{6D01EDF5-8A27-49F3-9997-9DADEE436F8B}">
      <dsp:nvSpPr>
        <dsp:cNvPr id="0" name=""/>
        <dsp:cNvSpPr/>
      </dsp:nvSpPr>
      <dsp:spPr>
        <a:xfrm rot="10800000">
          <a:off x="1885333" y="2593865"/>
          <a:ext cx="570140" cy="40957"/>
        </a:xfrm>
        <a:custGeom>
          <a:avLst/>
          <a:gdLst/>
          <a:ahLst/>
          <a:cxnLst/>
          <a:rect l="0" t="0" r="0" b="0"/>
          <a:pathLst>
            <a:path>
              <a:moveTo>
                <a:pt x="0" y="20478"/>
              </a:moveTo>
              <a:lnTo>
                <a:pt x="570140" y="20478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500" kern="1200"/>
        </a:p>
      </dsp:txBody>
      <dsp:txXfrm rot="10800000">
        <a:off x="2156149" y="2600090"/>
        <a:ext cx="28507" cy="28507"/>
      </dsp:txXfrm>
    </dsp:sp>
    <dsp:sp modelId="{4E5DC70A-48B7-4923-A47F-B00A7CC4E754}">
      <dsp:nvSpPr>
        <dsp:cNvPr id="0" name=""/>
        <dsp:cNvSpPr/>
      </dsp:nvSpPr>
      <dsp:spPr>
        <a:xfrm>
          <a:off x="690909" y="2071174"/>
          <a:ext cx="1194423" cy="1086339"/>
        </a:xfrm>
        <a:prstGeom prst="ellipse">
          <a:avLst/>
        </a:prstGeom>
        <a:solidFill>
          <a:srgbClr val="00B0F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500" kern="1200" dirty="0"/>
            <a:t>Kolegové</a:t>
          </a:r>
        </a:p>
      </dsp:txBody>
      <dsp:txXfrm>
        <a:off x="865828" y="2230265"/>
        <a:ext cx="844585" cy="76815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1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cs-CZ" dirty="0">
              <a:latin typeface="Calibri" panose="020F0502020204030204" pitchFamily="34" charset="0"/>
            </a:endParaRP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40C13DFA-931C-4352-9BC3-9CBBB9695485}" type="datetime1">
              <a:rPr lang="cs-CZ" smtClean="0">
                <a:latin typeface="Calibri" panose="020F0502020204030204" pitchFamily="34" charset="0"/>
              </a:rPr>
              <a:t>8.12.2021</a:t>
            </a:fld>
            <a:endParaRPr lang="cs-CZ" dirty="0">
              <a:latin typeface="Calibri" panose="020F0502020204030204" pitchFamily="34" charset="0"/>
            </a:endParaRP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cs-CZ" dirty="0">
              <a:latin typeface="Calibri" panose="020F0502020204030204" pitchFamily="34" charset="0"/>
            </a:endParaRP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04360E59-1627-4404-ACC5-51C744AB0F27}" type="slidenum">
              <a:rPr lang="cs-CZ" smtClean="0">
                <a:latin typeface="Calibri" panose="020F0502020204030204" pitchFamily="34" charset="0"/>
              </a:rPr>
              <a:t>‹#›</a:t>
            </a:fld>
            <a:endParaRPr lang="cs-CZ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622542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</a:lstStyle>
          <a:p>
            <a:endParaRPr lang="cs-CZ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</a:lstStyle>
          <a:p>
            <a:fld id="{EF6ED1A5-149E-4BEB-8F22-7B1609F995CE}" type="datetime1">
              <a:rPr lang="cs-CZ" smtClean="0"/>
              <a:pPr/>
              <a:t>8.12.2021</a:t>
            </a:fld>
            <a:endParaRPr lang="cs-CZ" dirty="0"/>
          </a:p>
        </p:txBody>
      </p:sp>
      <p:sp>
        <p:nvSpPr>
          <p:cNvPr id="4" name="Zástupný symbol obrázku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cs-CZ" noProof="0" dirty="0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dirty="0"/>
              <a:t>Upravte styly předlohy textu.</a:t>
            </a:r>
          </a:p>
          <a:p>
            <a:pPr lvl="1" rtl="0"/>
            <a:r>
              <a:rPr lang="cs-CZ" noProof="0" dirty="0"/>
              <a:t>Druhá úroveň</a:t>
            </a:r>
          </a:p>
          <a:p>
            <a:pPr lvl="2" rtl="0"/>
            <a:r>
              <a:rPr lang="cs-CZ" noProof="0" dirty="0"/>
              <a:t>Třetí úroveň</a:t>
            </a:r>
          </a:p>
          <a:p>
            <a:pPr lvl="3" rtl="0"/>
            <a:r>
              <a:rPr lang="cs-CZ" noProof="0" dirty="0"/>
              <a:t>Čtvrtá úroveň</a:t>
            </a:r>
          </a:p>
          <a:p>
            <a:pPr lvl="4" rtl="0"/>
            <a:r>
              <a:rPr lang="cs-CZ" noProof="0" dirty="0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</a:lstStyle>
          <a:p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</a:lstStyle>
          <a:p>
            <a:fld id="{841221E5-7225-48EB-A4EE-420E7BFCF705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5666991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2"/>
        </a:solidFill>
        <a:latin typeface="Calibri" panose="020F0502020204030204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2"/>
        </a:solidFill>
        <a:latin typeface="Calibri" panose="020F0502020204030204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2"/>
        </a:solidFill>
        <a:latin typeface="Calibri" panose="020F0502020204030204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2"/>
        </a:solidFill>
        <a:latin typeface="Calibri" panose="020F0502020204030204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2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41221E5-7225-48EB-A4EE-420E7BFCF705}" type="slidenum">
              <a:rPr lang="cs-CZ" smtClean="0"/>
              <a:pPr rtl="0"/>
              <a:t>1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5220620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1221E5-7225-48EB-A4EE-420E7BFCF705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srgbClr val="46556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cs-CZ" sz="1200" b="0" i="0" u="none" strike="noStrike" kern="1200" cap="none" spc="0" normalizeH="0" baseline="0" noProof="0" dirty="0">
              <a:ln>
                <a:noFill/>
              </a:ln>
              <a:solidFill>
                <a:srgbClr val="465562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669551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D45979-4CFE-4F5D-89F7-85173AA1761C}" type="slidenum">
              <a:rPr lang="cs-CZ" smtClean="0"/>
              <a:pPr/>
              <a:t>40</a:t>
            </a:fld>
            <a:endParaRPr lang="cs-CZ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11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89F36CC3-C3FE-47EB-A0C7-5B88F0E0C351}" type="slidenum">
              <a:rPr lang="cs-CZ" smtClean="0"/>
              <a:pPr/>
              <a:t>8</a:t>
            </a:fld>
            <a:endParaRPr lang="cs-CZ" dirty="0"/>
          </a:p>
        </p:txBody>
      </p:sp>
      <p:sp>
        <p:nvSpPr>
          <p:cNvPr id="46083" name="Text Box 1"/>
          <p:cNvSpPr txBox="1">
            <a:spLocks noChangeArrowheads="1"/>
          </p:cNvSpPr>
          <p:nvPr/>
        </p:nvSpPr>
        <p:spPr bwMode="auto">
          <a:xfrm>
            <a:off x="3884613" y="8685213"/>
            <a:ext cx="2965450" cy="4508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r">
              <a:buClr>
                <a:srgbClr val="000000"/>
              </a:buCl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91C98A84-2A60-465C-AC33-6553F866D75F}" type="slidenum">
              <a:rPr lang="cs-CZ" sz="1200">
                <a:solidFill>
                  <a:srgbClr val="000000"/>
                </a:solidFill>
                <a:ea typeface="DejaVu Sans" pitchFamily="32" charset="2"/>
                <a:cs typeface="DejaVu Sans" pitchFamily="32" charset="2"/>
              </a:rPr>
              <a:pPr algn="r">
                <a:buClr>
                  <a:srgbClr val="000000"/>
                </a:buCl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8</a:t>
            </a:fld>
            <a:endParaRPr lang="cs-CZ" sz="1200" dirty="0">
              <a:solidFill>
                <a:srgbClr val="000000"/>
              </a:solidFill>
              <a:ea typeface="DejaVu Sans" pitchFamily="32" charset="2"/>
              <a:cs typeface="DejaVu Sans" pitchFamily="32" charset="2"/>
            </a:endParaRPr>
          </a:p>
        </p:txBody>
      </p:sp>
      <p:sp>
        <p:nvSpPr>
          <p:cNvPr id="46084" name="Text Box 2"/>
          <p:cNvSpPr txBox="1">
            <a:spLocks noChangeArrowheads="1"/>
          </p:cNvSpPr>
          <p:nvPr/>
        </p:nvSpPr>
        <p:spPr bwMode="auto">
          <a:xfrm>
            <a:off x="3884613" y="8685213"/>
            <a:ext cx="2970212" cy="4556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r">
              <a:buClr>
                <a:srgbClr val="000000"/>
              </a:buCl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2A15F6D0-69AC-4AB7-AC9E-FA67013B9FAB}" type="slidenum">
              <a:rPr lang="cs-CZ" sz="1200">
                <a:solidFill>
                  <a:srgbClr val="000000"/>
                </a:solidFill>
                <a:ea typeface="DejaVu Sans" pitchFamily="32" charset="2"/>
                <a:cs typeface="DejaVu Sans" pitchFamily="32" charset="2"/>
              </a:rPr>
              <a:pPr algn="r">
                <a:buClr>
                  <a:srgbClr val="000000"/>
                </a:buCl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8</a:t>
            </a:fld>
            <a:endParaRPr lang="cs-CZ" sz="1200" dirty="0">
              <a:solidFill>
                <a:srgbClr val="000000"/>
              </a:solidFill>
              <a:ea typeface="DejaVu Sans" pitchFamily="32" charset="2"/>
              <a:cs typeface="DejaVu Sans" pitchFamily="32" charset="2"/>
            </a:endParaRPr>
          </a:p>
        </p:txBody>
      </p:sp>
      <p:sp>
        <p:nvSpPr>
          <p:cNvPr id="46085" name="Text Box 3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 dirty="0">
              <a:ea typeface="DejaVu Sans" pitchFamily="32" charset="2"/>
              <a:cs typeface="DejaVu Sans" pitchFamily="32" charset="2"/>
            </a:endParaRPr>
          </a:p>
        </p:txBody>
      </p:sp>
      <p:sp>
        <p:nvSpPr>
          <p:cNvPr id="46086" name="Rectangle 4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0050" cy="4108450"/>
          </a:xfrm>
          <a:noFill/>
          <a:ln/>
        </p:spPr>
        <p:txBody>
          <a:bodyPr wrap="none" anchor="ctr"/>
          <a:lstStyle/>
          <a:p>
            <a:endParaRPr lang="cs-CZ" dirty="0"/>
          </a:p>
        </p:txBody>
      </p:sp>
      <p:sp>
        <p:nvSpPr>
          <p:cNvPr id="46087" name="Text Box 5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r">
              <a:buClr>
                <a:srgbClr val="000000"/>
              </a:buCl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0C9EA715-6B0D-4B75-871B-EA01B21CD69D}" type="slidenum">
              <a:rPr lang="cs-CZ" sz="1200">
                <a:solidFill>
                  <a:srgbClr val="000000"/>
                </a:solidFill>
                <a:ea typeface="DejaVu Sans" pitchFamily="32" charset="2"/>
                <a:cs typeface="DejaVu Sans" pitchFamily="32" charset="2"/>
              </a:rPr>
              <a:pPr algn="r">
                <a:buClr>
                  <a:srgbClr val="000000"/>
                </a:buCl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8</a:t>
            </a:fld>
            <a:endParaRPr lang="cs-CZ" sz="1200" dirty="0">
              <a:solidFill>
                <a:srgbClr val="000000"/>
              </a:solidFill>
              <a:ea typeface="DejaVu Sans" pitchFamily="32" charset="2"/>
              <a:cs typeface="DejaVu Sans" pitchFamily="32" charset="2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0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05A01ABD-566D-40B4-BD99-157260DF8077}" type="slidenum">
              <a:rPr lang="cs-CZ"/>
              <a:pPr/>
              <a:t>12</a:t>
            </a:fld>
            <a:endParaRPr lang="cs-CZ"/>
          </a:p>
        </p:txBody>
      </p:sp>
      <p:sp>
        <p:nvSpPr>
          <p:cNvPr id="68609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0413" cy="3427413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68610" name="Rectangle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1638" cy="4111625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68611" name="Text Box 3"/>
          <p:cNvSpPr txBox="1">
            <a:spLocks noChangeArrowheads="1"/>
          </p:cNvSpPr>
          <p:nvPr/>
        </p:nvSpPr>
        <p:spPr bwMode="auto">
          <a:xfrm>
            <a:off x="3884613" y="8685213"/>
            <a:ext cx="2970212" cy="45561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 anchor="b"/>
          <a:lstStyle/>
          <a:p>
            <a:pPr algn="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C69F1B66-093F-445B-AFE2-9506E9C61D07}" type="slidenum">
              <a:rPr lang="cs-CZ" sz="1200">
                <a:solidFill>
                  <a:srgbClr val="000000"/>
                </a:solidFill>
              </a:rPr>
              <a:pPr algn="r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12</a:t>
            </a:fld>
            <a:endParaRPr lang="cs-CZ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0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05A01ABD-566D-40B4-BD99-157260DF8077}" type="slidenum">
              <a:rPr lang="cs-CZ"/>
              <a:pPr/>
              <a:t>13</a:t>
            </a:fld>
            <a:endParaRPr lang="cs-CZ" dirty="0"/>
          </a:p>
        </p:txBody>
      </p:sp>
      <p:sp>
        <p:nvSpPr>
          <p:cNvPr id="68609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0413" cy="3427413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 dirty="0"/>
          </a:p>
        </p:txBody>
      </p:sp>
      <p:sp>
        <p:nvSpPr>
          <p:cNvPr id="68610" name="Rectangle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1638" cy="4111625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cs-CZ" dirty="0"/>
          </a:p>
        </p:txBody>
      </p:sp>
      <p:sp>
        <p:nvSpPr>
          <p:cNvPr id="68611" name="Text Box 3"/>
          <p:cNvSpPr txBox="1">
            <a:spLocks noChangeArrowheads="1"/>
          </p:cNvSpPr>
          <p:nvPr/>
        </p:nvSpPr>
        <p:spPr bwMode="auto">
          <a:xfrm>
            <a:off x="3884613" y="8685213"/>
            <a:ext cx="2970212" cy="45561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 anchor="b"/>
          <a:lstStyle/>
          <a:p>
            <a:pPr algn="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C69F1B66-093F-445B-AFE2-9506E9C61D07}" type="slidenum">
              <a:rPr lang="cs-CZ" sz="1200">
                <a:solidFill>
                  <a:srgbClr val="000000"/>
                </a:solidFill>
              </a:rPr>
              <a:pPr algn="r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13</a:t>
            </a:fld>
            <a:endParaRPr lang="cs-CZ" sz="12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1221E5-7225-48EB-A4EE-420E7BFCF705}" type="slidenum">
              <a:rPr lang="cs-CZ" smtClean="0"/>
              <a:pPr/>
              <a:t>15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266841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>
              <a:buFont typeface="Times New Roman" charset="0"/>
              <a:buNone/>
            </a:pPr>
            <a:fld id="{6915210B-165C-401E-909B-8A24087A109D}" type="slidenum">
              <a:rPr lang="cs-CZ">
                <a:latin typeface="Times New Roman" charset="0"/>
              </a:rPr>
              <a:pPr>
                <a:buFont typeface="Times New Roman" charset="0"/>
                <a:buNone/>
              </a:pPr>
              <a:t>16</a:t>
            </a:fld>
            <a:endParaRPr lang="cs-CZ">
              <a:latin typeface="Times New Roman" charset="0"/>
            </a:endParaRPr>
          </a:p>
        </p:txBody>
      </p:sp>
      <p:sp>
        <p:nvSpPr>
          <p:cNvPr id="58371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2588" y="685800"/>
            <a:ext cx="6092825" cy="3429000"/>
          </a:xfrm>
          <a:ln/>
        </p:spPr>
      </p:sp>
      <p:sp>
        <p:nvSpPr>
          <p:cNvPr id="58372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 wrap="none" anchor="ctr"/>
          <a:lstStyle/>
          <a:p>
            <a:endParaRPr lang="cs-CZ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51403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24432D-B5AB-42BB-BCAF-E6CE84407DB4}" type="slidenum">
              <a:rPr lang="cs-CZ" smtClean="0"/>
              <a:pPr/>
              <a:t>23</a:t>
            </a:fld>
            <a:endParaRPr lang="cs-CZ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1221E5-7225-48EB-A4EE-420E7BFCF705}" type="slidenum">
              <a:rPr lang="cs-CZ" smtClean="0"/>
              <a:pPr/>
              <a:t>34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641201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/>
          <p:cNvSpPr/>
          <p:nvPr/>
        </p:nvSpPr>
        <p:spPr bwMode="ltGray">
          <a:xfrm>
            <a:off x="11579384" y="5638800"/>
            <a:ext cx="609441" cy="1219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 rtl="0"/>
            <a:endParaRPr lang="cs-CZ" noProof="0" dirty="0">
              <a:latin typeface="Calibri" panose="020F0502020204030204" pitchFamily="34" charset="0"/>
            </a:endParaRPr>
          </a:p>
        </p:txBody>
      </p:sp>
      <p:sp>
        <p:nvSpPr>
          <p:cNvPr id="9" name="Obdélník 8"/>
          <p:cNvSpPr/>
          <p:nvPr/>
        </p:nvSpPr>
        <p:spPr bwMode="gray">
          <a:xfrm>
            <a:off x="11274663" y="5638800"/>
            <a:ext cx="304721" cy="12192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 rtl="0"/>
            <a:endParaRPr lang="cs-CZ" noProof="0" dirty="0">
              <a:latin typeface="Calibri" panose="020F0502020204030204" pitchFamily="34" charset="0"/>
            </a:endParaRPr>
          </a:p>
        </p:txBody>
      </p:sp>
      <p:sp>
        <p:nvSpPr>
          <p:cNvPr id="10" name="Obdélník 9"/>
          <p:cNvSpPr/>
          <p:nvPr/>
        </p:nvSpPr>
        <p:spPr bwMode="ltGray">
          <a:xfrm>
            <a:off x="1218883" y="0"/>
            <a:ext cx="609441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 rtl="0"/>
            <a:endParaRPr lang="cs-CZ" noProof="0" dirty="0">
              <a:latin typeface="Calibri" panose="020F0502020204030204" pitchFamily="34" charset="0"/>
            </a:endParaRPr>
          </a:p>
        </p:txBody>
      </p:sp>
      <p:sp>
        <p:nvSpPr>
          <p:cNvPr id="11" name="Obdélník 10"/>
          <p:cNvSpPr/>
          <p:nvPr/>
        </p:nvSpPr>
        <p:spPr bwMode="gray">
          <a:xfrm>
            <a:off x="0" y="0"/>
            <a:ext cx="1218883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 rtl="0"/>
            <a:endParaRPr lang="cs-CZ" noProof="0" dirty="0">
              <a:latin typeface="Calibri" panose="020F0502020204030204" pitchFamily="34" charset="0"/>
            </a:endParaRPr>
          </a:p>
        </p:txBody>
      </p:sp>
      <p:sp>
        <p:nvSpPr>
          <p:cNvPr id="12" name="Obdélník 11"/>
          <p:cNvSpPr/>
          <p:nvPr/>
        </p:nvSpPr>
        <p:spPr bwMode="ltGray">
          <a:xfrm>
            <a:off x="0" y="5638800"/>
            <a:ext cx="12188825" cy="1219200"/>
          </a:xfrm>
          <a:prstGeom prst="rect">
            <a:avLst/>
          </a:prstGeom>
          <a:solidFill>
            <a:schemeClr val="accent1">
              <a:lumMod val="75000"/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 rtl="0"/>
            <a:endParaRPr lang="cs-CZ" noProof="0" dirty="0">
              <a:latin typeface="Calibri" panose="020F0502020204030204" pitchFamily="34" charset="0"/>
            </a:endParaRPr>
          </a:p>
        </p:txBody>
      </p:sp>
      <p:cxnSp>
        <p:nvCxnSpPr>
          <p:cNvPr id="13" name="Přímá spojnice 12"/>
          <p:cNvCxnSpPr/>
          <p:nvPr/>
        </p:nvCxnSpPr>
        <p:spPr bwMode="white">
          <a:xfrm>
            <a:off x="11573293" y="5638800"/>
            <a:ext cx="0" cy="121920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bdélník 13"/>
          <p:cNvSpPr/>
          <p:nvPr/>
        </p:nvSpPr>
        <p:spPr bwMode="black">
          <a:xfrm>
            <a:off x="0" y="5643132"/>
            <a:ext cx="1216152" cy="1214868"/>
          </a:xfrm>
          <a:prstGeom prst="rect">
            <a:avLst/>
          </a:prstGeom>
          <a:solidFill>
            <a:schemeClr val="accent1">
              <a:lumMod val="50000"/>
              <a:alpha val="74902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 rtl="0"/>
            <a:endParaRPr lang="cs-CZ" noProof="0" dirty="0">
              <a:latin typeface="Calibri" panose="020F0502020204030204" pitchFamily="34" charset="0"/>
            </a:endParaRPr>
          </a:p>
        </p:txBody>
      </p:sp>
      <p:cxnSp>
        <p:nvCxnSpPr>
          <p:cNvPr id="15" name="Přímá spojnice 14"/>
          <p:cNvCxnSpPr/>
          <p:nvPr/>
        </p:nvCxnSpPr>
        <p:spPr bwMode="white">
          <a:xfrm>
            <a:off x="1218884" y="0"/>
            <a:ext cx="0" cy="685800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Přímá spojnice 15"/>
          <p:cNvCxnSpPr/>
          <p:nvPr/>
        </p:nvCxnSpPr>
        <p:spPr bwMode="white">
          <a:xfrm>
            <a:off x="0" y="5631204"/>
            <a:ext cx="1828325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Pí"/>
          <p:cNvSpPr>
            <a:spLocks/>
          </p:cNvSpPr>
          <p:nvPr/>
        </p:nvSpPr>
        <p:spPr bwMode="white">
          <a:xfrm>
            <a:off x="276462" y="6032500"/>
            <a:ext cx="593189" cy="519176"/>
          </a:xfrm>
          <a:custGeom>
            <a:avLst/>
            <a:gdLst>
              <a:gd name="T0" fmla="*/ 411 w 426"/>
              <a:gd name="T1" fmla="*/ 0 h 372"/>
              <a:gd name="T2" fmla="*/ 90 w 426"/>
              <a:gd name="T3" fmla="*/ 0 h 372"/>
              <a:gd name="T4" fmla="*/ 3 w 426"/>
              <a:gd name="T5" fmla="*/ 64 h 372"/>
              <a:gd name="T6" fmla="*/ 12 w 426"/>
              <a:gd name="T7" fmla="*/ 83 h 372"/>
              <a:gd name="T8" fmla="*/ 17 w 426"/>
              <a:gd name="T9" fmla="*/ 83 h 372"/>
              <a:gd name="T10" fmla="*/ 31 w 426"/>
              <a:gd name="T11" fmla="*/ 73 h 372"/>
              <a:gd name="T12" fmla="*/ 90 w 426"/>
              <a:gd name="T13" fmla="*/ 30 h 372"/>
              <a:gd name="T14" fmla="*/ 131 w 426"/>
              <a:gd name="T15" fmla="*/ 30 h 372"/>
              <a:gd name="T16" fmla="*/ 61 w 426"/>
              <a:gd name="T17" fmla="*/ 334 h 372"/>
              <a:gd name="T18" fmla="*/ 61 w 426"/>
              <a:gd name="T19" fmla="*/ 355 h 372"/>
              <a:gd name="T20" fmla="*/ 72 w 426"/>
              <a:gd name="T21" fmla="*/ 359 h 372"/>
              <a:gd name="T22" fmla="*/ 83 w 426"/>
              <a:gd name="T23" fmla="*/ 355 h 372"/>
              <a:gd name="T24" fmla="*/ 161 w 426"/>
              <a:gd name="T25" fmla="*/ 30 h 372"/>
              <a:gd name="T26" fmla="*/ 272 w 426"/>
              <a:gd name="T27" fmla="*/ 30 h 372"/>
              <a:gd name="T28" fmla="*/ 253 w 426"/>
              <a:gd name="T29" fmla="*/ 270 h 372"/>
              <a:gd name="T30" fmla="*/ 277 w 426"/>
              <a:gd name="T31" fmla="*/ 355 h 372"/>
              <a:gd name="T32" fmla="*/ 322 w 426"/>
              <a:gd name="T33" fmla="*/ 372 h 372"/>
              <a:gd name="T34" fmla="*/ 335 w 426"/>
              <a:gd name="T35" fmla="*/ 371 h 372"/>
              <a:gd name="T36" fmla="*/ 417 w 426"/>
              <a:gd name="T37" fmla="*/ 280 h 372"/>
              <a:gd name="T38" fmla="*/ 406 w 426"/>
              <a:gd name="T39" fmla="*/ 262 h 372"/>
              <a:gd name="T40" fmla="*/ 388 w 426"/>
              <a:gd name="T41" fmla="*/ 273 h 372"/>
              <a:gd name="T42" fmla="*/ 331 w 426"/>
              <a:gd name="T43" fmla="*/ 341 h 372"/>
              <a:gd name="T44" fmla="*/ 298 w 426"/>
              <a:gd name="T45" fmla="*/ 333 h 372"/>
              <a:gd name="T46" fmla="*/ 283 w 426"/>
              <a:gd name="T47" fmla="*/ 272 h 372"/>
              <a:gd name="T48" fmla="*/ 302 w 426"/>
              <a:gd name="T49" fmla="*/ 30 h 372"/>
              <a:gd name="T50" fmla="*/ 411 w 426"/>
              <a:gd name="T51" fmla="*/ 30 h 372"/>
              <a:gd name="T52" fmla="*/ 426 w 426"/>
              <a:gd name="T53" fmla="*/ 15 h 372"/>
              <a:gd name="T54" fmla="*/ 411 w 426"/>
              <a:gd name="T55" fmla="*/ 0 h 3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426" h="372">
                <a:moveTo>
                  <a:pt x="411" y="0"/>
                </a:moveTo>
                <a:cubicBezTo>
                  <a:pt x="90" y="0"/>
                  <a:pt x="90" y="0"/>
                  <a:pt x="90" y="0"/>
                </a:cubicBezTo>
                <a:cubicBezTo>
                  <a:pt x="25" y="0"/>
                  <a:pt x="4" y="61"/>
                  <a:pt x="3" y="64"/>
                </a:cubicBezTo>
                <a:cubicBezTo>
                  <a:pt x="0" y="71"/>
                  <a:pt x="4" y="80"/>
                  <a:pt x="12" y="83"/>
                </a:cubicBezTo>
                <a:cubicBezTo>
                  <a:pt x="14" y="83"/>
                  <a:pt x="15" y="83"/>
                  <a:pt x="17" y="83"/>
                </a:cubicBezTo>
                <a:cubicBezTo>
                  <a:pt x="23" y="83"/>
                  <a:pt x="29" y="80"/>
                  <a:pt x="31" y="73"/>
                </a:cubicBezTo>
                <a:cubicBezTo>
                  <a:pt x="31" y="73"/>
                  <a:pt x="46" y="30"/>
                  <a:pt x="90" y="30"/>
                </a:cubicBezTo>
                <a:cubicBezTo>
                  <a:pt x="131" y="30"/>
                  <a:pt x="131" y="30"/>
                  <a:pt x="131" y="30"/>
                </a:cubicBezTo>
                <a:cubicBezTo>
                  <a:pt x="129" y="83"/>
                  <a:pt x="118" y="274"/>
                  <a:pt x="61" y="334"/>
                </a:cubicBezTo>
                <a:cubicBezTo>
                  <a:pt x="55" y="340"/>
                  <a:pt x="55" y="350"/>
                  <a:pt x="61" y="355"/>
                </a:cubicBezTo>
                <a:cubicBezTo>
                  <a:pt x="64" y="358"/>
                  <a:pt x="68" y="359"/>
                  <a:pt x="72" y="359"/>
                </a:cubicBezTo>
                <a:cubicBezTo>
                  <a:pt x="76" y="359"/>
                  <a:pt x="80" y="358"/>
                  <a:pt x="83" y="355"/>
                </a:cubicBezTo>
                <a:cubicBezTo>
                  <a:pt x="148" y="286"/>
                  <a:pt x="159" y="84"/>
                  <a:pt x="161" y="30"/>
                </a:cubicBezTo>
                <a:cubicBezTo>
                  <a:pt x="272" y="30"/>
                  <a:pt x="272" y="30"/>
                  <a:pt x="272" y="30"/>
                </a:cubicBezTo>
                <a:cubicBezTo>
                  <a:pt x="253" y="270"/>
                  <a:pt x="253" y="270"/>
                  <a:pt x="253" y="270"/>
                </a:cubicBezTo>
                <a:cubicBezTo>
                  <a:pt x="253" y="272"/>
                  <a:pt x="248" y="327"/>
                  <a:pt x="277" y="355"/>
                </a:cubicBezTo>
                <a:cubicBezTo>
                  <a:pt x="289" y="366"/>
                  <a:pt x="304" y="372"/>
                  <a:pt x="322" y="372"/>
                </a:cubicBezTo>
                <a:cubicBezTo>
                  <a:pt x="326" y="372"/>
                  <a:pt x="330" y="372"/>
                  <a:pt x="335" y="371"/>
                </a:cubicBezTo>
                <a:cubicBezTo>
                  <a:pt x="398" y="362"/>
                  <a:pt x="416" y="283"/>
                  <a:pt x="417" y="280"/>
                </a:cubicBezTo>
                <a:cubicBezTo>
                  <a:pt x="419" y="271"/>
                  <a:pt x="414" y="264"/>
                  <a:pt x="406" y="262"/>
                </a:cubicBezTo>
                <a:cubicBezTo>
                  <a:pt x="398" y="260"/>
                  <a:pt x="390" y="265"/>
                  <a:pt x="388" y="273"/>
                </a:cubicBezTo>
                <a:cubicBezTo>
                  <a:pt x="388" y="274"/>
                  <a:pt x="373" y="335"/>
                  <a:pt x="331" y="341"/>
                </a:cubicBezTo>
                <a:cubicBezTo>
                  <a:pt x="316" y="343"/>
                  <a:pt x="306" y="341"/>
                  <a:pt x="298" y="333"/>
                </a:cubicBezTo>
                <a:cubicBezTo>
                  <a:pt x="282" y="318"/>
                  <a:pt x="282" y="284"/>
                  <a:pt x="283" y="272"/>
                </a:cubicBezTo>
                <a:cubicBezTo>
                  <a:pt x="302" y="30"/>
                  <a:pt x="302" y="30"/>
                  <a:pt x="302" y="30"/>
                </a:cubicBezTo>
                <a:cubicBezTo>
                  <a:pt x="411" y="30"/>
                  <a:pt x="411" y="30"/>
                  <a:pt x="411" y="30"/>
                </a:cubicBezTo>
                <a:cubicBezTo>
                  <a:pt x="419" y="30"/>
                  <a:pt x="426" y="24"/>
                  <a:pt x="426" y="15"/>
                </a:cubicBezTo>
                <a:cubicBezTo>
                  <a:pt x="426" y="7"/>
                  <a:pt x="419" y="0"/>
                  <a:pt x="411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txBody>
          <a:bodyPr vert="horz" wrap="square" lIns="121899" tIns="60949" rIns="121899" bIns="60949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cs-CZ" noProof="0" dirty="0">
              <a:latin typeface="Calibri" panose="020F0502020204030204" pitchFamily="34" charset="0"/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2428669" y="1600200"/>
            <a:ext cx="8329031" cy="2680127"/>
          </a:xfrm>
        </p:spPr>
        <p:txBody>
          <a:bodyPr rtlCol="0">
            <a:noAutofit/>
          </a:bodyPr>
          <a:lstStyle>
            <a:lvl1pPr rtl="0">
              <a:defRPr sz="5400">
                <a:latin typeface="Calibri" panose="020F0502020204030204" pitchFamily="34" charset="0"/>
              </a:defRPr>
            </a:lvl1pPr>
          </a:lstStyle>
          <a:p>
            <a:pPr rtl="0"/>
            <a:r>
              <a:rPr lang="cs-CZ"/>
              <a:t>Kliknutím lze upravit styl.</a:t>
            </a:r>
            <a:endParaRPr lang="cs-CZ" noProof="0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2428669" y="4344915"/>
            <a:ext cx="7516442" cy="1116085"/>
          </a:xfrm>
        </p:spPr>
        <p:txBody>
          <a:bodyPr rtlCol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Euphemia" pitchFamily="34" charset="0"/>
              <a:buNone/>
              <a:tabLst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můžete upravit styl předlohy.</a:t>
            </a:r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 baseline="0">
                <a:solidFill>
                  <a:schemeClr val="tx2"/>
                </a:solidFill>
                <a:latin typeface="Calibri" panose="020F0502020204030204" pitchFamily="34" charset="0"/>
              </a:defRPr>
            </a:lvl1pPr>
          </a:lstStyle>
          <a:p>
            <a:fld id="{85C77472-059D-4C68-8AC7-CD75808C3D76}" type="datetime1">
              <a:rPr lang="cs-CZ" smtClean="0"/>
              <a:pPr/>
              <a:t>8.12.2021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 baseline="0">
                <a:solidFill>
                  <a:schemeClr val="tx2"/>
                </a:solidFill>
                <a:latin typeface="Calibri" panose="020F0502020204030204" pitchFamily="34" charset="0"/>
              </a:defRPr>
            </a:lvl1pPr>
          </a:lstStyle>
          <a:p>
            <a:r>
              <a:rPr lang="cs-CZ" dirty="0"/>
              <a:t>Přidejte zápatí.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10666412" y="6356351"/>
            <a:ext cx="609441" cy="365125"/>
          </a:xfrm>
        </p:spPr>
        <p:txBody>
          <a:bodyPr rtlCol="0"/>
          <a:lstStyle>
            <a:lvl1pPr>
              <a:defRPr baseline="0">
                <a:solidFill>
                  <a:schemeClr val="tx2"/>
                </a:solidFill>
                <a:latin typeface="Calibri" panose="020F0502020204030204" pitchFamily="34" charset="0"/>
              </a:defRPr>
            </a:lvl1pPr>
          </a:lstStyle>
          <a:p>
            <a:fld id="{7DC1BBB0-96F0-4077-A278-0F3FB5C104D3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17955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cs-CZ"/>
              <a:t>Kliknutím lze upravit styl.</a:t>
            </a:r>
            <a:endParaRPr lang="cs-CZ" noProof="0" dirty="0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>
            <a:lvl1pPr>
              <a:defRPr/>
            </a:lvl1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noProof="0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6166DFE-5FCC-435A-83F4-EBD832EDD947}" type="datetime1">
              <a:rPr lang="cs-CZ" noProof="0" smtClean="0"/>
              <a:t>8.12.2021</a:t>
            </a:fld>
            <a:endParaRPr lang="cs-CZ" noProof="0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cs-CZ" noProof="0" dirty="0"/>
              <a:t>Přidejte zápatí.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DC1BBB0-96F0-4077-A278-0F3FB5C104D3}" type="slidenum">
              <a:rPr lang="cs-CZ" noProof="0"/>
              <a:t>‹#›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2040880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/>
          <p:cNvSpPr/>
          <p:nvPr/>
        </p:nvSpPr>
        <p:spPr bwMode="black">
          <a:xfrm>
            <a:off x="11884104" y="0"/>
            <a:ext cx="304721" cy="6858000"/>
          </a:xfrm>
          <a:prstGeom prst="rect">
            <a:avLst/>
          </a:prstGeom>
          <a:solidFill>
            <a:schemeClr val="accent1">
              <a:lumMod val="5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lvl="0" algn="ctr" rtl="0"/>
            <a:endParaRPr lang="cs-CZ" noProof="0" dirty="0">
              <a:latin typeface="Calibri" panose="020F0502020204030204" pitchFamily="34" charset="0"/>
            </a:endParaRPr>
          </a:p>
        </p:txBody>
      </p:sp>
      <p:sp>
        <p:nvSpPr>
          <p:cNvPr id="8" name="Obdélník 7"/>
          <p:cNvSpPr/>
          <p:nvPr/>
        </p:nvSpPr>
        <p:spPr bwMode="ltGray">
          <a:xfrm>
            <a:off x="617143" y="0"/>
            <a:ext cx="609441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 rtl="0"/>
            <a:endParaRPr lang="cs-CZ" noProof="0" dirty="0">
              <a:latin typeface="Calibri" panose="020F0502020204030204" pitchFamily="34" charset="0"/>
            </a:endParaRPr>
          </a:p>
        </p:txBody>
      </p:sp>
      <p:sp>
        <p:nvSpPr>
          <p:cNvPr id="9" name="Obdélník 8"/>
          <p:cNvSpPr/>
          <p:nvPr/>
        </p:nvSpPr>
        <p:spPr bwMode="gray">
          <a:xfrm>
            <a:off x="0" y="0"/>
            <a:ext cx="609441" cy="6858000"/>
          </a:xfrm>
          <a:prstGeom prst="rect">
            <a:avLst/>
          </a:prstGeom>
          <a:solidFill>
            <a:schemeClr val="accent1">
              <a:lumMod val="75000"/>
              <a:alpha val="87843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 rtl="0"/>
            <a:endParaRPr lang="cs-CZ" noProof="0" dirty="0">
              <a:latin typeface="Calibri" panose="020F0502020204030204" pitchFamily="34" charset="0"/>
            </a:endParaRPr>
          </a:p>
        </p:txBody>
      </p:sp>
      <p:sp>
        <p:nvSpPr>
          <p:cNvPr id="10" name="Obdélník 9"/>
          <p:cNvSpPr/>
          <p:nvPr/>
        </p:nvSpPr>
        <p:spPr bwMode="black">
          <a:xfrm>
            <a:off x="617143" y="736219"/>
            <a:ext cx="609441" cy="609600"/>
          </a:xfrm>
          <a:prstGeom prst="rect">
            <a:avLst/>
          </a:prstGeom>
          <a:solidFill>
            <a:schemeClr val="accent1">
              <a:lumMod val="50000"/>
              <a:alpha val="74902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cs-CZ" noProof="0" dirty="0">
              <a:latin typeface="Calibri" panose="020F0502020204030204" pitchFamily="34" charset="0"/>
            </a:endParaRPr>
          </a:p>
        </p:txBody>
      </p:sp>
      <p:cxnSp>
        <p:nvCxnSpPr>
          <p:cNvPr id="11" name="Přímá spojnice 10"/>
          <p:cNvCxnSpPr/>
          <p:nvPr/>
        </p:nvCxnSpPr>
        <p:spPr bwMode="white">
          <a:xfrm>
            <a:off x="617143" y="736219"/>
            <a:ext cx="609441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Přímá spojnice 11"/>
          <p:cNvCxnSpPr/>
          <p:nvPr/>
        </p:nvCxnSpPr>
        <p:spPr bwMode="white">
          <a:xfrm>
            <a:off x="617143" y="1345819"/>
            <a:ext cx="609441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Pí"/>
          <p:cNvSpPr>
            <a:spLocks/>
          </p:cNvSpPr>
          <p:nvPr/>
        </p:nvSpPr>
        <p:spPr bwMode="white">
          <a:xfrm rot="5400000">
            <a:off x="756095" y="898102"/>
            <a:ext cx="336023" cy="294097"/>
          </a:xfrm>
          <a:custGeom>
            <a:avLst/>
            <a:gdLst>
              <a:gd name="T0" fmla="*/ 411 w 426"/>
              <a:gd name="T1" fmla="*/ 0 h 372"/>
              <a:gd name="T2" fmla="*/ 90 w 426"/>
              <a:gd name="T3" fmla="*/ 0 h 372"/>
              <a:gd name="T4" fmla="*/ 3 w 426"/>
              <a:gd name="T5" fmla="*/ 64 h 372"/>
              <a:gd name="T6" fmla="*/ 12 w 426"/>
              <a:gd name="T7" fmla="*/ 83 h 372"/>
              <a:gd name="T8" fmla="*/ 17 w 426"/>
              <a:gd name="T9" fmla="*/ 83 h 372"/>
              <a:gd name="T10" fmla="*/ 31 w 426"/>
              <a:gd name="T11" fmla="*/ 73 h 372"/>
              <a:gd name="T12" fmla="*/ 90 w 426"/>
              <a:gd name="T13" fmla="*/ 30 h 372"/>
              <a:gd name="T14" fmla="*/ 131 w 426"/>
              <a:gd name="T15" fmla="*/ 30 h 372"/>
              <a:gd name="T16" fmla="*/ 61 w 426"/>
              <a:gd name="T17" fmla="*/ 334 h 372"/>
              <a:gd name="T18" fmla="*/ 61 w 426"/>
              <a:gd name="T19" fmla="*/ 355 h 372"/>
              <a:gd name="T20" fmla="*/ 72 w 426"/>
              <a:gd name="T21" fmla="*/ 359 h 372"/>
              <a:gd name="T22" fmla="*/ 83 w 426"/>
              <a:gd name="T23" fmla="*/ 355 h 372"/>
              <a:gd name="T24" fmla="*/ 161 w 426"/>
              <a:gd name="T25" fmla="*/ 30 h 372"/>
              <a:gd name="T26" fmla="*/ 272 w 426"/>
              <a:gd name="T27" fmla="*/ 30 h 372"/>
              <a:gd name="T28" fmla="*/ 253 w 426"/>
              <a:gd name="T29" fmla="*/ 270 h 372"/>
              <a:gd name="T30" fmla="*/ 277 w 426"/>
              <a:gd name="T31" fmla="*/ 355 h 372"/>
              <a:gd name="T32" fmla="*/ 322 w 426"/>
              <a:gd name="T33" fmla="*/ 372 h 372"/>
              <a:gd name="T34" fmla="*/ 335 w 426"/>
              <a:gd name="T35" fmla="*/ 371 h 372"/>
              <a:gd name="T36" fmla="*/ 417 w 426"/>
              <a:gd name="T37" fmla="*/ 280 h 372"/>
              <a:gd name="T38" fmla="*/ 406 w 426"/>
              <a:gd name="T39" fmla="*/ 262 h 372"/>
              <a:gd name="T40" fmla="*/ 388 w 426"/>
              <a:gd name="T41" fmla="*/ 273 h 372"/>
              <a:gd name="T42" fmla="*/ 331 w 426"/>
              <a:gd name="T43" fmla="*/ 341 h 372"/>
              <a:gd name="T44" fmla="*/ 298 w 426"/>
              <a:gd name="T45" fmla="*/ 333 h 372"/>
              <a:gd name="T46" fmla="*/ 283 w 426"/>
              <a:gd name="T47" fmla="*/ 272 h 372"/>
              <a:gd name="T48" fmla="*/ 302 w 426"/>
              <a:gd name="T49" fmla="*/ 30 h 372"/>
              <a:gd name="T50" fmla="*/ 411 w 426"/>
              <a:gd name="T51" fmla="*/ 30 h 372"/>
              <a:gd name="T52" fmla="*/ 426 w 426"/>
              <a:gd name="T53" fmla="*/ 15 h 372"/>
              <a:gd name="T54" fmla="*/ 411 w 426"/>
              <a:gd name="T55" fmla="*/ 0 h 3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426" h="372">
                <a:moveTo>
                  <a:pt x="411" y="0"/>
                </a:moveTo>
                <a:cubicBezTo>
                  <a:pt x="90" y="0"/>
                  <a:pt x="90" y="0"/>
                  <a:pt x="90" y="0"/>
                </a:cubicBezTo>
                <a:cubicBezTo>
                  <a:pt x="25" y="0"/>
                  <a:pt x="4" y="61"/>
                  <a:pt x="3" y="64"/>
                </a:cubicBezTo>
                <a:cubicBezTo>
                  <a:pt x="0" y="71"/>
                  <a:pt x="4" y="80"/>
                  <a:pt x="12" y="83"/>
                </a:cubicBezTo>
                <a:cubicBezTo>
                  <a:pt x="14" y="83"/>
                  <a:pt x="15" y="83"/>
                  <a:pt x="17" y="83"/>
                </a:cubicBezTo>
                <a:cubicBezTo>
                  <a:pt x="23" y="83"/>
                  <a:pt x="29" y="80"/>
                  <a:pt x="31" y="73"/>
                </a:cubicBezTo>
                <a:cubicBezTo>
                  <a:pt x="31" y="73"/>
                  <a:pt x="46" y="30"/>
                  <a:pt x="90" y="30"/>
                </a:cubicBezTo>
                <a:cubicBezTo>
                  <a:pt x="131" y="30"/>
                  <a:pt x="131" y="30"/>
                  <a:pt x="131" y="30"/>
                </a:cubicBezTo>
                <a:cubicBezTo>
                  <a:pt x="129" y="83"/>
                  <a:pt x="118" y="274"/>
                  <a:pt x="61" y="334"/>
                </a:cubicBezTo>
                <a:cubicBezTo>
                  <a:pt x="55" y="340"/>
                  <a:pt x="55" y="350"/>
                  <a:pt x="61" y="355"/>
                </a:cubicBezTo>
                <a:cubicBezTo>
                  <a:pt x="64" y="358"/>
                  <a:pt x="68" y="359"/>
                  <a:pt x="72" y="359"/>
                </a:cubicBezTo>
                <a:cubicBezTo>
                  <a:pt x="76" y="359"/>
                  <a:pt x="80" y="358"/>
                  <a:pt x="83" y="355"/>
                </a:cubicBezTo>
                <a:cubicBezTo>
                  <a:pt x="148" y="286"/>
                  <a:pt x="159" y="84"/>
                  <a:pt x="161" y="30"/>
                </a:cubicBezTo>
                <a:cubicBezTo>
                  <a:pt x="272" y="30"/>
                  <a:pt x="272" y="30"/>
                  <a:pt x="272" y="30"/>
                </a:cubicBezTo>
                <a:cubicBezTo>
                  <a:pt x="253" y="270"/>
                  <a:pt x="253" y="270"/>
                  <a:pt x="253" y="270"/>
                </a:cubicBezTo>
                <a:cubicBezTo>
                  <a:pt x="253" y="272"/>
                  <a:pt x="248" y="327"/>
                  <a:pt x="277" y="355"/>
                </a:cubicBezTo>
                <a:cubicBezTo>
                  <a:pt x="289" y="366"/>
                  <a:pt x="304" y="372"/>
                  <a:pt x="322" y="372"/>
                </a:cubicBezTo>
                <a:cubicBezTo>
                  <a:pt x="326" y="372"/>
                  <a:pt x="330" y="372"/>
                  <a:pt x="335" y="371"/>
                </a:cubicBezTo>
                <a:cubicBezTo>
                  <a:pt x="398" y="362"/>
                  <a:pt x="416" y="283"/>
                  <a:pt x="417" y="280"/>
                </a:cubicBezTo>
                <a:cubicBezTo>
                  <a:pt x="419" y="271"/>
                  <a:pt x="414" y="264"/>
                  <a:pt x="406" y="262"/>
                </a:cubicBezTo>
                <a:cubicBezTo>
                  <a:pt x="398" y="260"/>
                  <a:pt x="390" y="265"/>
                  <a:pt x="388" y="273"/>
                </a:cubicBezTo>
                <a:cubicBezTo>
                  <a:pt x="388" y="274"/>
                  <a:pt x="373" y="335"/>
                  <a:pt x="331" y="341"/>
                </a:cubicBezTo>
                <a:cubicBezTo>
                  <a:pt x="316" y="343"/>
                  <a:pt x="306" y="341"/>
                  <a:pt x="298" y="333"/>
                </a:cubicBezTo>
                <a:cubicBezTo>
                  <a:pt x="282" y="318"/>
                  <a:pt x="282" y="284"/>
                  <a:pt x="283" y="272"/>
                </a:cubicBezTo>
                <a:cubicBezTo>
                  <a:pt x="302" y="30"/>
                  <a:pt x="302" y="30"/>
                  <a:pt x="302" y="30"/>
                </a:cubicBezTo>
                <a:cubicBezTo>
                  <a:pt x="411" y="30"/>
                  <a:pt x="411" y="30"/>
                  <a:pt x="411" y="30"/>
                </a:cubicBezTo>
                <a:cubicBezTo>
                  <a:pt x="419" y="30"/>
                  <a:pt x="426" y="24"/>
                  <a:pt x="426" y="15"/>
                </a:cubicBezTo>
                <a:cubicBezTo>
                  <a:pt x="426" y="7"/>
                  <a:pt x="419" y="0"/>
                  <a:pt x="41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cs-CZ" noProof="0" dirty="0">
              <a:latin typeface="Calibri" panose="020F0502020204030204" pitchFamily="34" charset="0"/>
            </a:endParaRPr>
          </a:p>
        </p:txBody>
      </p:sp>
      <p:cxnSp>
        <p:nvCxnSpPr>
          <p:cNvPr id="14" name="Přímá spojnice 13"/>
          <p:cNvCxnSpPr/>
          <p:nvPr/>
        </p:nvCxnSpPr>
        <p:spPr bwMode="white">
          <a:xfrm>
            <a:off x="617143" y="0"/>
            <a:ext cx="0" cy="685800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9599612" y="685800"/>
            <a:ext cx="1787526" cy="5486400"/>
          </a:xfrm>
        </p:spPr>
        <p:txBody>
          <a:bodyPr vert="eaVert" rtlCol="0"/>
          <a:lstStyle>
            <a:lvl1pPr rtl="0">
              <a:defRPr>
                <a:latin typeface="Calibri" panose="020F0502020204030204" pitchFamily="34" charset="0"/>
              </a:defRPr>
            </a:lvl1pPr>
          </a:lstStyle>
          <a:p>
            <a:pPr rtl="0"/>
            <a:r>
              <a:rPr lang="cs-CZ"/>
              <a:t>Kliknutím lze upravit styl.</a:t>
            </a:r>
            <a:endParaRPr lang="cs-CZ" noProof="0" dirty="0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1598613" y="685800"/>
            <a:ext cx="7848599" cy="5486400"/>
          </a:xfrm>
        </p:spPr>
        <p:txBody>
          <a:bodyPr vert="eaVert" rtlCol="0"/>
          <a:lstStyle>
            <a:lvl1pPr>
              <a:defRPr>
                <a:latin typeface="Calibri" panose="020F0502020204030204" pitchFamily="34" charset="0"/>
              </a:defRPr>
            </a:lvl1pPr>
            <a:lvl2pPr>
              <a:defRPr>
                <a:latin typeface="Calibri" panose="020F0502020204030204" pitchFamily="34" charset="0"/>
              </a:defRPr>
            </a:lvl2pPr>
            <a:lvl3pPr>
              <a:defRPr>
                <a:latin typeface="Calibri" panose="020F0502020204030204" pitchFamily="34" charset="0"/>
              </a:defRPr>
            </a:lvl3pPr>
            <a:lvl4pPr>
              <a:defRPr>
                <a:latin typeface="Calibri" panose="020F0502020204030204" pitchFamily="34" charset="0"/>
              </a:defRPr>
            </a:lvl4pPr>
            <a:lvl5pPr>
              <a:defRPr>
                <a:latin typeface="Calibri" panose="020F0502020204030204" pitchFamily="34" charset="0"/>
              </a:defRPr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noProof="0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fld id="{9D972056-2A79-4B89-9AA2-1890533C94CB}" type="datetime1">
              <a:rPr lang="cs-CZ" smtClean="0"/>
              <a:pPr/>
              <a:t>8.12.2021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r>
              <a:rPr lang="cs-CZ" dirty="0"/>
              <a:t>Přidejte zápatí.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fld id="{7DC1BBB0-96F0-4077-A278-0F3FB5C104D3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12817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cs-CZ"/>
              <a:t>Kliknutím lze upravit styl.</a:t>
            </a:r>
            <a:endParaRPr lang="cs-CZ" noProof="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 rtlCol="0"/>
          <a:lstStyle>
            <a:lvl1pPr>
              <a:defRPr/>
            </a:lvl1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noProof="0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354AFDA-84A6-4B2B-83CC-EA9C0533667A}" type="datetime1">
              <a:rPr lang="cs-CZ" noProof="0" smtClean="0"/>
              <a:t>8.12.2021</a:t>
            </a:fld>
            <a:endParaRPr lang="cs-CZ" noProof="0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cs-CZ" noProof="0" dirty="0"/>
              <a:t>Přidejte zápatí.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DC1BBB0-96F0-4077-A278-0F3FB5C104D3}" type="slidenum">
              <a:rPr lang="cs-CZ" noProof="0"/>
              <a:t>‹#›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2185532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Obdélník 18"/>
          <p:cNvSpPr/>
          <p:nvPr/>
        </p:nvSpPr>
        <p:spPr bwMode="black">
          <a:xfrm>
            <a:off x="11579384" y="5638800"/>
            <a:ext cx="609441" cy="1219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 rtl="0"/>
            <a:endParaRPr lang="cs-CZ" noProof="0" dirty="0">
              <a:latin typeface="Calibri" panose="020F0502020204030204" pitchFamily="34" charset="0"/>
            </a:endParaRPr>
          </a:p>
        </p:txBody>
      </p:sp>
      <p:sp>
        <p:nvSpPr>
          <p:cNvPr id="20" name="Obdélník 19"/>
          <p:cNvSpPr/>
          <p:nvPr/>
        </p:nvSpPr>
        <p:spPr bwMode="gray">
          <a:xfrm>
            <a:off x="11274663" y="5638800"/>
            <a:ext cx="304721" cy="12192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 rtl="0"/>
            <a:endParaRPr lang="cs-CZ" noProof="0" dirty="0">
              <a:latin typeface="Calibri" panose="020F0502020204030204" pitchFamily="34" charset="0"/>
            </a:endParaRPr>
          </a:p>
        </p:txBody>
      </p:sp>
      <p:sp>
        <p:nvSpPr>
          <p:cNvPr id="24" name="Obdélník 23"/>
          <p:cNvSpPr/>
          <p:nvPr/>
        </p:nvSpPr>
        <p:spPr bwMode="gray">
          <a:xfrm>
            <a:off x="1216152" y="5638800"/>
            <a:ext cx="609441" cy="1219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 rtl="0"/>
            <a:endParaRPr lang="cs-CZ" noProof="0" dirty="0">
              <a:latin typeface="Calibri" panose="020F0502020204030204" pitchFamily="34" charset="0"/>
            </a:endParaRPr>
          </a:p>
        </p:txBody>
      </p:sp>
      <p:sp>
        <p:nvSpPr>
          <p:cNvPr id="21" name="Obdélník 20"/>
          <p:cNvSpPr/>
          <p:nvPr/>
        </p:nvSpPr>
        <p:spPr bwMode="ltGray">
          <a:xfrm>
            <a:off x="0" y="5638800"/>
            <a:ext cx="12188825" cy="1219200"/>
          </a:xfrm>
          <a:prstGeom prst="rect">
            <a:avLst/>
          </a:prstGeom>
          <a:solidFill>
            <a:schemeClr val="accent1">
              <a:lumMod val="75000"/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 rtl="0"/>
            <a:endParaRPr lang="cs-CZ" noProof="0" dirty="0">
              <a:latin typeface="Calibri" panose="020F0502020204030204" pitchFamily="34" charset="0"/>
            </a:endParaRPr>
          </a:p>
        </p:txBody>
      </p:sp>
      <p:cxnSp>
        <p:nvCxnSpPr>
          <p:cNvPr id="22" name="Přímá spojnice 21"/>
          <p:cNvCxnSpPr/>
          <p:nvPr/>
        </p:nvCxnSpPr>
        <p:spPr bwMode="white">
          <a:xfrm>
            <a:off x="11573293" y="5638800"/>
            <a:ext cx="0" cy="121920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Obdélník 15"/>
          <p:cNvSpPr/>
          <p:nvPr/>
        </p:nvSpPr>
        <p:spPr bwMode="black">
          <a:xfrm>
            <a:off x="0" y="5643132"/>
            <a:ext cx="1216152" cy="1214868"/>
          </a:xfrm>
          <a:prstGeom prst="rect">
            <a:avLst/>
          </a:prstGeom>
          <a:solidFill>
            <a:schemeClr val="accent1">
              <a:lumMod val="50000"/>
              <a:alpha val="74902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 rtl="0"/>
            <a:endParaRPr lang="cs-CZ" noProof="0" dirty="0">
              <a:latin typeface="Calibri" panose="020F0502020204030204" pitchFamily="34" charset="0"/>
            </a:endParaRPr>
          </a:p>
        </p:txBody>
      </p:sp>
      <p:sp>
        <p:nvSpPr>
          <p:cNvPr id="18" name="Pí"/>
          <p:cNvSpPr>
            <a:spLocks/>
          </p:cNvSpPr>
          <p:nvPr/>
        </p:nvSpPr>
        <p:spPr bwMode="white">
          <a:xfrm>
            <a:off x="276462" y="6032500"/>
            <a:ext cx="593189" cy="519176"/>
          </a:xfrm>
          <a:custGeom>
            <a:avLst/>
            <a:gdLst>
              <a:gd name="T0" fmla="*/ 411 w 426"/>
              <a:gd name="T1" fmla="*/ 0 h 372"/>
              <a:gd name="T2" fmla="*/ 90 w 426"/>
              <a:gd name="T3" fmla="*/ 0 h 372"/>
              <a:gd name="T4" fmla="*/ 3 w 426"/>
              <a:gd name="T5" fmla="*/ 64 h 372"/>
              <a:gd name="T6" fmla="*/ 12 w 426"/>
              <a:gd name="T7" fmla="*/ 83 h 372"/>
              <a:gd name="T8" fmla="*/ 17 w 426"/>
              <a:gd name="T9" fmla="*/ 83 h 372"/>
              <a:gd name="T10" fmla="*/ 31 w 426"/>
              <a:gd name="T11" fmla="*/ 73 h 372"/>
              <a:gd name="T12" fmla="*/ 90 w 426"/>
              <a:gd name="T13" fmla="*/ 30 h 372"/>
              <a:gd name="T14" fmla="*/ 131 w 426"/>
              <a:gd name="T15" fmla="*/ 30 h 372"/>
              <a:gd name="T16" fmla="*/ 61 w 426"/>
              <a:gd name="T17" fmla="*/ 334 h 372"/>
              <a:gd name="T18" fmla="*/ 61 w 426"/>
              <a:gd name="T19" fmla="*/ 355 h 372"/>
              <a:gd name="T20" fmla="*/ 72 w 426"/>
              <a:gd name="T21" fmla="*/ 359 h 372"/>
              <a:gd name="T22" fmla="*/ 83 w 426"/>
              <a:gd name="T23" fmla="*/ 355 h 372"/>
              <a:gd name="T24" fmla="*/ 161 w 426"/>
              <a:gd name="T25" fmla="*/ 30 h 372"/>
              <a:gd name="T26" fmla="*/ 272 w 426"/>
              <a:gd name="T27" fmla="*/ 30 h 372"/>
              <a:gd name="T28" fmla="*/ 253 w 426"/>
              <a:gd name="T29" fmla="*/ 270 h 372"/>
              <a:gd name="T30" fmla="*/ 277 w 426"/>
              <a:gd name="T31" fmla="*/ 355 h 372"/>
              <a:gd name="T32" fmla="*/ 322 w 426"/>
              <a:gd name="T33" fmla="*/ 372 h 372"/>
              <a:gd name="T34" fmla="*/ 335 w 426"/>
              <a:gd name="T35" fmla="*/ 371 h 372"/>
              <a:gd name="T36" fmla="*/ 417 w 426"/>
              <a:gd name="T37" fmla="*/ 280 h 372"/>
              <a:gd name="T38" fmla="*/ 406 w 426"/>
              <a:gd name="T39" fmla="*/ 262 h 372"/>
              <a:gd name="T40" fmla="*/ 388 w 426"/>
              <a:gd name="T41" fmla="*/ 273 h 372"/>
              <a:gd name="T42" fmla="*/ 331 w 426"/>
              <a:gd name="T43" fmla="*/ 341 h 372"/>
              <a:gd name="T44" fmla="*/ 298 w 426"/>
              <a:gd name="T45" fmla="*/ 333 h 372"/>
              <a:gd name="T46" fmla="*/ 283 w 426"/>
              <a:gd name="T47" fmla="*/ 272 h 372"/>
              <a:gd name="T48" fmla="*/ 302 w 426"/>
              <a:gd name="T49" fmla="*/ 30 h 372"/>
              <a:gd name="T50" fmla="*/ 411 w 426"/>
              <a:gd name="T51" fmla="*/ 30 h 372"/>
              <a:gd name="T52" fmla="*/ 426 w 426"/>
              <a:gd name="T53" fmla="*/ 15 h 372"/>
              <a:gd name="T54" fmla="*/ 411 w 426"/>
              <a:gd name="T55" fmla="*/ 0 h 3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426" h="372">
                <a:moveTo>
                  <a:pt x="411" y="0"/>
                </a:moveTo>
                <a:cubicBezTo>
                  <a:pt x="90" y="0"/>
                  <a:pt x="90" y="0"/>
                  <a:pt x="90" y="0"/>
                </a:cubicBezTo>
                <a:cubicBezTo>
                  <a:pt x="25" y="0"/>
                  <a:pt x="4" y="61"/>
                  <a:pt x="3" y="64"/>
                </a:cubicBezTo>
                <a:cubicBezTo>
                  <a:pt x="0" y="71"/>
                  <a:pt x="4" y="80"/>
                  <a:pt x="12" y="83"/>
                </a:cubicBezTo>
                <a:cubicBezTo>
                  <a:pt x="14" y="83"/>
                  <a:pt x="15" y="83"/>
                  <a:pt x="17" y="83"/>
                </a:cubicBezTo>
                <a:cubicBezTo>
                  <a:pt x="23" y="83"/>
                  <a:pt x="29" y="80"/>
                  <a:pt x="31" y="73"/>
                </a:cubicBezTo>
                <a:cubicBezTo>
                  <a:pt x="31" y="73"/>
                  <a:pt x="46" y="30"/>
                  <a:pt x="90" y="30"/>
                </a:cubicBezTo>
                <a:cubicBezTo>
                  <a:pt x="131" y="30"/>
                  <a:pt x="131" y="30"/>
                  <a:pt x="131" y="30"/>
                </a:cubicBezTo>
                <a:cubicBezTo>
                  <a:pt x="129" y="83"/>
                  <a:pt x="118" y="274"/>
                  <a:pt x="61" y="334"/>
                </a:cubicBezTo>
                <a:cubicBezTo>
                  <a:pt x="55" y="340"/>
                  <a:pt x="55" y="350"/>
                  <a:pt x="61" y="355"/>
                </a:cubicBezTo>
                <a:cubicBezTo>
                  <a:pt x="64" y="358"/>
                  <a:pt x="68" y="359"/>
                  <a:pt x="72" y="359"/>
                </a:cubicBezTo>
                <a:cubicBezTo>
                  <a:pt x="76" y="359"/>
                  <a:pt x="80" y="358"/>
                  <a:pt x="83" y="355"/>
                </a:cubicBezTo>
                <a:cubicBezTo>
                  <a:pt x="148" y="286"/>
                  <a:pt x="159" y="84"/>
                  <a:pt x="161" y="30"/>
                </a:cubicBezTo>
                <a:cubicBezTo>
                  <a:pt x="272" y="30"/>
                  <a:pt x="272" y="30"/>
                  <a:pt x="272" y="30"/>
                </a:cubicBezTo>
                <a:cubicBezTo>
                  <a:pt x="253" y="270"/>
                  <a:pt x="253" y="270"/>
                  <a:pt x="253" y="270"/>
                </a:cubicBezTo>
                <a:cubicBezTo>
                  <a:pt x="253" y="272"/>
                  <a:pt x="248" y="327"/>
                  <a:pt x="277" y="355"/>
                </a:cubicBezTo>
                <a:cubicBezTo>
                  <a:pt x="289" y="366"/>
                  <a:pt x="304" y="372"/>
                  <a:pt x="322" y="372"/>
                </a:cubicBezTo>
                <a:cubicBezTo>
                  <a:pt x="326" y="372"/>
                  <a:pt x="330" y="372"/>
                  <a:pt x="335" y="371"/>
                </a:cubicBezTo>
                <a:cubicBezTo>
                  <a:pt x="398" y="362"/>
                  <a:pt x="416" y="283"/>
                  <a:pt x="417" y="280"/>
                </a:cubicBezTo>
                <a:cubicBezTo>
                  <a:pt x="419" y="271"/>
                  <a:pt x="414" y="264"/>
                  <a:pt x="406" y="262"/>
                </a:cubicBezTo>
                <a:cubicBezTo>
                  <a:pt x="398" y="260"/>
                  <a:pt x="390" y="265"/>
                  <a:pt x="388" y="273"/>
                </a:cubicBezTo>
                <a:cubicBezTo>
                  <a:pt x="388" y="274"/>
                  <a:pt x="373" y="335"/>
                  <a:pt x="331" y="341"/>
                </a:cubicBezTo>
                <a:cubicBezTo>
                  <a:pt x="316" y="343"/>
                  <a:pt x="306" y="341"/>
                  <a:pt x="298" y="333"/>
                </a:cubicBezTo>
                <a:cubicBezTo>
                  <a:pt x="282" y="318"/>
                  <a:pt x="282" y="284"/>
                  <a:pt x="283" y="272"/>
                </a:cubicBezTo>
                <a:cubicBezTo>
                  <a:pt x="302" y="30"/>
                  <a:pt x="302" y="30"/>
                  <a:pt x="302" y="30"/>
                </a:cubicBezTo>
                <a:cubicBezTo>
                  <a:pt x="411" y="30"/>
                  <a:pt x="411" y="30"/>
                  <a:pt x="411" y="30"/>
                </a:cubicBezTo>
                <a:cubicBezTo>
                  <a:pt x="419" y="30"/>
                  <a:pt x="426" y="24"/>
                  <a:pt x="426" y="15"/>
                </a:cubicBezTo>
                <a:cubicBezTo>
                  <a:pt x="426" y="7"/>
                  <a:pt x="419" y="0"/>
                  <a:pt x="411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txBody>
          <a:bodyPr vert="horz" wrap="square" lIns="121899" tIns="60949" rIns="121899" bIns="60949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cs-CZ" noProof="0" dirty="0">
              <a:latin typeface="Calibri" panose="020F0502020204030204" pitchFamily="34" charset="0"/>
            </a:endParaRPr>
          </a:p>
        </p:txBody>
      </p:sp>
      <p:cxnSp>
        <p:nvCxnSpPr>
          <p:cNvPr id="23" name="Přímá spojnice 22"/>
          <p:cNvCxnSpPr/>
          <p:nvPr/>
        </p:nvCxnSpPr>
        <p:spPr bwMode="white">
          <a:xfrm>
            <a:off x="1216152" y="5638800"/>
            <a:ext cx="0" cy="121920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Obdélník 25"/>
          <p:cNvSpPr/>
          <p:nvPr/>
        </p:nvSpPr>
        <p:spPr bwMode="black">
          <a:xfrm>
            <a:off x="11579384" y="0"/>
            <a:ext cx="609441" cy="609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 rtl="0"/>
            <a:endParaRPr lang="cs-CZ" noProof="0" dirty="0">
              <a:latin typeface="Calibri" panose="020F0502020204030204" pitchFamily="34" charset="0"/>
            </a:endParaRPr>
          </a:p>
        </p:txBody>
      </p:sp>
      <p:sp>
        <p:nvSpPr>
          <p:cNvPr id="27" name="Obdélník 26"/>
          <p:cNvSpPr/>
          <p:nvPr/>
        </p:nvSpPr>
        <p:spPr bwMode="gray">
          <a:xfrm>
            <a:off x="11274663" y="0"/>
            <a:ext cx="304721" cy="6096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 rtl="0"/>
            <a:endParaRPr lang="cs-CZ" noProof="0" dirty="0">
              <a:latin typeface="Calibri" panose="020F0502020204030204" pitchFamily="34" charset="0"/>
            </a:endParaRPr>
          </a:p>
        </p:txBody>
      </p:sp>
      <p:sp>
        <p:nvSpPr>
          <p:cNvPr id="28" name="Obdélník 27"/>
          <p:cNvSpPr/>
          <p:nvPr/>
        </p:nvSpPr>
        <p:spPr bwMode="gray">
          <a:xfrm>
            <a:off x="1218883" y="0"/>
            <a:ext cx="609441" cy="609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 rtl="0"/>
            <a:endParaRPr lang="cs-CZ" noProof="0" dirty="0">
              <a:latin typeface="Calibri" panose="020F0502020204030204" pitchFamily="34" charset="0"/>
            </a:endParaRPr>
          </a:p>
        </p:txBody>
      </p:sp>
      <p:sp>
        <p:nvSpPr>
          <p:cNvPr id="29" name="Obdélník 28"/>
          <p:cNvSpPr/>
          <p:nvPr/>
        </p:nvSpPr>
        <p:spPr>
          <a:xfrm>
            <a:off x="-2" y="0"/>
            <a:ext cx="1218883" cy="6096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 rtl="0"/>
            <a:endParaRPr lang="cs-CZ" noProof="0" dirty="0">
              <a:latin typeface="Calibri" panose="020F0502020204030204" pitchFamily="34" charset="0"/>
            </a:endParaRPr>
          </a:p>
        </p:txBody>
      </p:sp>
      <p:sp>
        <p:nvSpPr>
          <p:cNvPr id="30" name="Obdélník 29"/>
          <p:cNvSpPr/>
          <p:nvPr/>
        </p:nvSpPr>
        <p:spPr bwMode="ltGray">
          <a:xfrm>
            <a:off x="0" y="0"/>
            <a:ext cx="12188825" cy="609600"/>
          </a:xfrm>
          <a:prstGeom prst="rect">
            <a:avLst/>
          </a:prstGeom>
          <a:solidFill>
            <a:schemeClr val="accent1">
              <a:lumMod val="75000"/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 rtl="0"/>
            <a:endParaRPr lang="cs-CZ" noProof="0" dirty="0">
              <a:latin typeface="Calibri" panose="020F0502020204030204" pitchFamily="34" charset="0"/>
            </a:endParaRPr>
          </a:p>
        </p:txBody>
      </p:sp>
      <p:cxnSp>
        <p:nvCxnSpPr>
          <p:cNvPr id="31" name="Přímá spojnice 30"/>
          <p:cNvCxnSpPr/>
          <p:nvPr/>
        </p:nvCxnSpPr>
        <p:spPr bwMode="white">
          <a:xfrm>
            <a:off x="11573293" y="0"/>
            <a:ext cx="0" cy="60960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Obdélník 31"/>
          <p:cNvSpPr/>
          <p:nvPr/>
        </p:nvSpPr>
        <p:spPr bwMode="black">
          <a:xfrm>
            <a:off x="0" y="0"/>
            <a:ext cx="1216152" cy="609600"/>
          </a:xfrm>
          <a:prstGeom prst="rect">
            <a:avLst/>
          </a:prstGeom>
          <a:solidFill>
            <a:schemeClr val="accent1">
              <a:lumMod val="50000"/>
              <a:alpha val="74902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 rtl="0"/>
            <a:endParaRPr lang="cs-CZ" noProof="0" dirty="0">
              <a:latin typeface="Calibri" panose="020F0502020204030204" pitchFamily="34" charset="0"/>
            </a:endParaRPr>
          </a:p>
        </p:txBody>
      </p:sp>
      <p:cxnSp>
        <p:nvCxnSpPr>
          <p:cNvPr id="33" name="Přímá spojnice 32"/>
          <p:cNvCxnSpPr/>
          <p:nvPr/>
        </p:nvCxnSpPr>
        <p:spPr bwMode="white">
          <a:xfrm>
            <a:off x="1218884" y="0"/>
            <a:ext cx="0" cy="60960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598613" y="1600201"/>
            <a:ext cx="8283272" cy="2654064"/>
          </a:xfrm>
        </p:spPr>
        <p:txBody>
          <a:bodyPr rtlCol="0" anchor="b">
            <a:normAutofit/>
          </a:bodyPr>
          <a:lstStyle>
            <a:lvl1pPr algn="l" rtl="0">
              <a:defRPr sz="5400" b="0" cap="none" baseline="0">
                <a:latin typeface="Calibri" panose="020F0502020204030204" pitchFamily="34" charset="0"/>
              </a:defRPr>
            </a:lvl1pPr>
          </a:lstStyle>
          <a:p>
            <a:pPr rtl="0"/>
            <a:r>
              <a:rPr lang="cs-CZ"/>
              <a:t>Kliknutím lze upravit styl.</a:t>
            </a:r>
            <a:endParaRPr lang="cs-CZ" noProof="0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1598613" y="4259996"/>
            <a:ext cx="7264623" cy="1150203"/>
          </a:xfrm>
        </p:spPr>
        <p:txBody>
          <a:bodyPr rtlCol="0" anchor="t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Euphemia" pitchFamily="34" charset="0"/>
              <a:buNone/>
              <a:tabLst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 baseline="0">
                <a:solidFill>
                  <a:schemeClr val="tx2"/>
                </a:solidFill>
                <a:latin typeface="Calibri" panose="020F0502020204030204" pitchFamily="34" charset="0"/>
              </a:defRPr>
            </a:lvl1pPr>
          </a:lstStyle>
          <a:p>
            <a:fld id="{57A59506-72FD-4495-9AB4-84BEB64D693F}" type="datetime1">
              <a:rPr lang="cs-CZ" smtClean="0"/>
              <a:pPr/>
              <a:t>8.12.2021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 baseline="0">
                <a:solidFill>
                  <a:schemeClr val="tx2"/>
                </a:solidFill>
                <a:latin typeface="Calibri" panose="020F0502020204030204" pitchFamily="34" charset="0"/>
              </a:defRPr>
            </a:lvl1pPr>
          </a:lstStyle>
          <a:p>
            <a:r>
              <a:rPr lang="cs-CZ" dirty="0"/>
              <a:t>Přidejte zápatí.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10666571" y="6356351"/>
            <a:ext cx="609441" cy="365125"/>
          </a:xfrm>
        </p:spPr>
        <p:txBody>
          <a:bodyPr rtlCol="0"/>
          <a:lstStyle>
            <a:lvl1pPr>
              <a:defRPr baseline="0">
                <a:solidFill>
                  <a:schemeClr val="tx2"/>
                </a:solidFill>
                <a:latin typeface="Calibri" panose="020F0502020204030204" pitchFamily="34" charset="0"/>
              </a:defRPr>
            </a:lvl1pPr>
          </a:lstStyle>
          <a:p>
            <a:fld id="{7DC1BBB0-96F0-4077-A278-0F3FB5C104D3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34467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ě obsahové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cs-CZ"/>
              <a:t>Kliknutím lze upravit styl.</a:t>
            </a:r>
            <a:endParaRPr lang="cs-CZ" noProof="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593436" y="1600200"/>
            <a:ext cx="4814586" cy="4572000"/>
          </a:xfrm>
        </p:spPr>
        <p:txBody>
          <a:bodyPr rtlCol="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noProof="0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561651" y="1600200"/>
            <a:ext cx="4814586" cy="4572000"/>
          </a:xfrm>
        </p:spPr>
        <p:txBody>
          <a:bodyPr rtlCol="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 baseline="0"/>
            </a:lvl6pPr>
            <a:lvl7pPr>
              <a:defRPr sz="1800" baseline="0"/>
            </a:lvl7pPr>
            <a:lvl8pPr>
              <a:defRPr sz="1800" baseline="0"/>
            </a:lvl8pPr>
            <a:lvl9pPr>
              <a:defRPr sz="1800" baseline="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noProof="0" dirty="0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5C3BDC1-1D26-41EB-8826-FEE8DF515E5F}" type="datetime1">
              <a:rPr lang="cs-CZ" noProof="0" smtClean="0"/>
              <a:t>8.12.2021</a:t>
            </a:fld>
            <a:endParaRPr lang="cs-CZ" noProof="0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cs-CZ" noProof="0" dirty="0"/>
              <a:t>Přidejte zápatí.</a:t>
            </a: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DC1BBB0-96F0-4077-A278-0F3FB5C104D3}" type="slidenum">
              <a:rPr lang="cs-CZ" noProof="0"/>
              <a:t>‹#›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1239113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cs-CZ"/>
              <a:t>Kliknutím lze upravit styl.</a:t>
            </a:r>
            <a:endParaRPr lang="cs-CZ" noProof="0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1593436" y="1499616"/>
            <a:ext cx="4818888" cy="938784"/>
          </a:xfrm>
        </p:spPr>
        <p:txBody>
          <a:bodyPr rtlCol="0" anchor="b">
            <a:noAutofit/>
          </a:bodyPr>
          <a:lstStyle>
            <a:lvl1pPr marL="0" indent="0">
              <a:spcBef>
                <a:spcPts val="0"/>
              </a:spcBef>
              <a:buNone/>
              <a:defRPr sz="2400" b="0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1593436" y="2514706"/>
            <a:ext cx="4814586" cy="3657493"/>
          </a:xfrm>
        </p:spPr>
        <p:txBody>
          <a:bodyPr rtlCol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 baseline="0"/>
            </a:lvl8pPr>
            <a:lvl9pPr>
              <a:defRPr sz="1600" baseline="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noProof="0" dirty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557349" y="1499616"/>
            <a:ext cx="4818888" cy="938784"/>
          </a:xfrm>
        </p:spPr>
        <p:txBody>
          <a:bodyPr rtlCol="0" anchor="b">
            <a:noAutofit/>
          </a:bodyPr>
          <a:lstStyle>
            <a:lvl1pPr marL="0" indent="0">
              <a:spcBef>
                <a:spcPts val="0"/>
              </a:spcBef>
              <a:buNone/>
              <a:defRPr sz="2400" b="0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557349" y="2514600"/>
            <a:ext cx="4818888" cy="3655568"/>
          </a:xfrm>
        </p:spPr>
        <p:txBody>
          <a:bodyPr rtlCol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noProof="0" dirty="0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8C39098-85CB-40A7-8EB9-32085B9BD4CC}" type="datetime1">
              <a:rPr lang="cs-CZ" noProof="0" smtClean="0"/>
              <a:t>8.12.2021</a:t>
            </a:fld>
            <a:endParaRPr lang="cs-CZ" noProof="0" dirty="0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cs-CZ" noProof="0" dirty="0"/>
              <a:t>Přidejte zápatí.</a:t>
            </a:r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DC1BBB0-96F0-4077-A278-0F3FB5C104D3}" type="slidenum">
              <a:rPr lang="cs-CZ" noProof="0"/>
              <a:t>‹#›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2138358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cs-CZ"/>
              <a:t>Kliknutím lze upravit styl.</a:t>
            </a:r>
            <a:endParaRPr lang="cs-CZ" noProof="0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58DABD2-5123-463E-A7B6-799F51B171FE}" type="datetime1">
              <a:rPr lang="cs-CZ" noProof="0" smtClean="0"/>
              <a:t>8.12.2021</a:t>
            </a:fld>
            <a:endParaRPr lang="cs-CZ" noProof="0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cs-CZ" noProof="0" dirty="0"/>
              <a:t>Přidejte zápatí.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DC1BBB0-96F0-4077-A278-0F3FB5C104D3}" type="slidenum">
              <a:rPr lang="cs-CZ" noProof="0"/>
              <a:t>‹#›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3163578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 bwMode="ltGray">
          <a:xfrm>
            <a:off x="626239" y="0"/>
            <a:ext cx="304721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lvl="0" algn="ctr" rtl="0"/>
            <a:endParaRPr lang="cs-CZ" noProof="0" dirty="0">
              <a:latin typeface="Calibri" panose="020F0502020204030204" pitchFamily="34" charset="0"/>
            </a:endParaRPr>
          </a:p>
        </p:txBody>
      </p:sp>
      <p:sp>
        <p:nvSpPr>
          <p:cNvPr id="6" name="Obdélník 5"/>
          <p:cNvSpPr/>
          <p:nvPr/>
        </p:nvSpPr>
        <p:spPr bwMode="gray">
          <a:xfrm>
            <a:off x="0" y="0"/>
            <a:ext cx="609441" cy="6858000"/>
          </a:xfrm>
          <a:prstGeom prst="rect">
            <a:avLst/>
          </a:prstGeom>
          <a:solidFill>
            <a:schemeClr val="accent1">
              <a:lumMod val="7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lvl="0" algn="ctr" rtl="0"/>
            <a:endParaRPr lang="cs-CZ" noProof="0" dirty="0">
              <a:latin typeface="Calibri" panose="020F0502020204030204" pitchFamily="34" charset="0"/>
            </a:endParaRPr>
          </a:p>
        </p:txBody>
      </p:sp>
      <p:cxnSp>
        <p:nvCxnSpPr>
          <p:cNvPr id="7" name="Přímá spojnice 6"/>
          <p:cNvCxnSpPr/>
          <p:nvPr/>
        </p:nvCxnSpPr>
        <p:spPr bwMode="white">
          <a:xfrm>
            <a:off x="617143" y="0"/>
            <a:ext cx="0" cy="685800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bdélník 7"/>
          <p:cNvSpPr/>
          <p:nvPr/>
        </p:nvSpPr>
        <p:spPr bwMode="gray">
          <a:xfrm>
            <a:off x="10969942" y="0"/>
            <a:ext cx="922621" cy="6858000"/>
          </a:xfrm>
          <a:prstGeom prst="rect">
            <a:avLst/>
          </a:prstGeom>
          <a:solidFill>
            <a:schemeClr val="accent1">
              <a:lumMod val="75000"/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lvl="0" algn="ctr" rtl="0"/>
            <a:endParaRPr lang="cs-CZ" noProof="0" dirty="0">
              <a:latin typeface="Calibri" panose="020F0502020204030204" pitchFamily="34" charset="0"/>
            </a:endParaRPr>
          </a:p>
        </p:txBody>
      </p:sp>
      <p:sp>
        <p:nvSpPr>
          <p:cNvPr id="9" name="Obdélník 8"/>
          <p:cNvSpPr/>
          <p:nvPr/>
        </p:nvSpPr>
        <p:spPr bwMode="black">
          <a:xfrm>
            <a:off x="11892563" y="0"/>
            <a:ext cx="304721" cy="6858000"/>
          </a:xfrm>
          <a:prstGeom prst="rect">
            <a:avLst/>
          </a:prstGeom>
          <a:solidFill>
            <a:schemeClr val="accent1">
              <a:lumMod val="5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lvl="0" algn="ctr" rtl="0"/>
            <a:endParaRPr lang="cs-CZ" noProof="0" dirty="0">
              <a:latin typeface="Calibri" panose="020F0502020204030204" pitchFamily="34" charset="0"/>
            </a:endParaRPr>
          </a:p>
        </p:txBody>
      </p:sp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fld id="{54613434-694E-4FC6-9BB3-2DA8A4CEFE37}" type="datetime1">
              <a:rPr lang="cs-CZ" smtClean="0"/>
              <a:pPr/>
              <a:t>8.12.2021</a:t>
            </a:fld>
            <a:endParaRPr lang="cs-CZ" dirty="0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r>
              <a:rPr lang="cs-CZ" dirty="0"/>
              <a:t>Přidejte zápatí.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  <a:latin typeface="Calibri" panose="020F0502020204030204" pitchFamily="34" charset="0"/>
              </a:defRPr>
            </a:lvl1pPr>
          </a:lstStyle>
          <a:p>
            <a:fld id="{7DC1BBB0-96F0-4077-A278-0F3FB5C104D3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8381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/>
          <p:cNvSpPr/>
          <p:nvPr/>
        </p:nvSpPr>
        <p:spPr bwMode="gray">
          <a:xfrm>
            <a:off x="621792" y="0"/>
            <a:ext cx="4147717" cy="6858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lvl="0" algn="ctr" rtl="0"/>
            <a:endParaRPr lang="cs-CZ" noProof="0" dirty="0">
              <a:latin typeface="Calibri" panose="020F0502020204030204" pitchFamily="34" charset="0"/>
            </a:endParaRPr>
          </a:p>
        </p:txBody>
      </p:sp>
      <p:sp>
        <p:nvSpPr>
          <p:cNvPr id="9" name="Obdélník 8"/>
          <p:cNvSpPr/>
          <p:nvPr/>
        </p:nvSpPr>
        <p:spPr bwMode="ltGray">
          <a:xfrm>
            <a:off x="0" y="0"/>
            <a:ext cx="609441" cy="6858000"/>
          </a:xfrm>
          <a:prstGeom prst="rect">
            <a:avLst/>
          </a:prstGeom>
          <a:solidFill>
            <a:schemeClr val="accent1">
              <a:lumMod val="7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lvl="0" algn="ctr" rtl="0"/>
            <a:endParaRPr lang="cs-CZ" noProof="0" dirty="0">
              <a:latin typeface="Calibri" panose="020F0502020204030204" pitchFamily="34" charset="0"/>
            </a:endParaRPr>
          </a:p>
        </p:txBody>
      </p:sp>
      <p:cxnSp>
        <p:nvCxnSpPr>
          <p:cNvPr id="10" name="Přímá spojnice 9"/>
          <p:cNvCxnSpPr/>
          <p:nvPr/>
        </p:nvCxnSpPr>
        <p:spPr bwMode="white">
          <a:xfrm>
            <a:off x="621792" y="0"/>
            <a:ext cx="0" cy="685800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bdélník 10"/>
          <p:cNvSpPr/>
          <p:nvPr/>
        </p:nvSpPr>
        <p:spPr bwMode="gray">
          <a:xfrm>
            <a:off x="11884104" y="0"/>
            <a:ext cx="304721" cy="6858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lvl="0" algn="ctr" rtl="0"/>
            <a:endParaRPr lang="cs-CZ" noProof="0" dirty="0">
              <a:latin typeface="Calibri" panose="020F0502020204030204" pitchFamily="34" charset="0"/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 bwMode="white">
          <a:xfrm>
            <a:off x="1074240" y="381000"/>
            <a:ext cx="3293422" cy="1371600"/>
          </a:xfrm>
        </p:spPr>
        <p:txBody>
          <a:bodyPr rtlCol="0" anchor="b">
            <a:normAutofit/>
          </a:bodyPr>
          <a:lstStyle>
            <a:lvl1pPr algn="l" rtl="0">
              <a:defRPr sz="2800" b="0" cap="all" baseline="0">
                <a:solidFill>
                  <a:schemeClr val="bg1"/>
                </a:solidFill>
                <a:latin typeface="Calibri" panose="020F0502020204030204" pitchFamily="34" charset="0"/>
              </a:defRPr>
            </a:lvl1pPr>
          </a:lstStyle>
          <a:p>
            <a:pPr rtl="0"/>
            <a:r>
              <a:rPr lang="cs-CZ"/>
              <a:t>Kliknutím lze upravit styl.</a:t>
            </a:r>
            <a:endParaRPr lang="cs-CZ" noProof="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0251" y="482600"/>
            <a:ext cx="6195986" cy="5689600"/>
          </a:xfrm>
        </p:spPr>
        <p:txBody>
          <a:bodyPr rtlCol="0">
            <a:normAutofit/>
          </a:bodyPr>
          <a:lstStyle>
            <a:lvl1pPr>
              <a:defRPr sz="2800">
                <a:latin typeface="Calibri" panose="020F0502020204030204" pitchFamily="34" charset="0"/>
              </a:defRPr>
            </a:lvl1pPr>
            <a:lvl2pPr>
              <a:defRPr sz="2400">
                <a:latin typeface="Calibri" panose="020F0502020204030204" pitchFamily="34" charset="0"/>
              </a:defRPr>
            </a:lvl2pPr>
            <a:lvl3pPr>
              <a:defRPr sz="2000">
                <a:latin typeface="Calibri" panose="020F0502020204030204" pitchFamily="34" charset="0"/>
              </a:defRPr>
            </a:lvl3pPr>
            <a:lvl4pPr>
              <a:defRPr sz="1800">
                <a:latin typeface="Calibri" panose="020F0502020204030204" pitchFamily="34" charset="0"/>
              </a:defRPr>
            </a:lvl4pPr>
            <a:lvl5pPr>
              <a:defRPr sz="1800">
                <a:latin typeface="Calibri" panose="020F050202020403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 baseline="0"/>
            </a:lvl8pPr>
            <a:lvl9pPr>
              <a:defRPr sz="1800" baseline="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noProof="0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 bwMode="white">
          <a:xfrm>
            <a:off x="1074240" y="1828800"/>
            <a:ext cx="3293422" cy="4343400"/>
          </a:xfrm>
        </p:spPr>
        <p:txBody>
          <a:bodyPr rtlCol="0"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  <a:latin typeface="Calibri" panose="020F050202020403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fld id="{5DAC7BDE-1898-4D6C-AEA1-04714C1F1329}" type="datetime1">
              <a:rPr lang="cs-CZ" smtClean="0"/>
              <a:pPr/>
              <a:t>8.12.2021</a:t>
            </a:fld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r>
              <a:rPr lang="cs-CZ" dirty="0"/>
              <a:t>Přidejte zápatí.</a:t>
            </a: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fld id="{7DC1BBB0-96F0-4077-A278-0F3FB5C104D3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18043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délník 10"/>
          <p:cNvSpPr/>
          <p:nvPr/>
        </p:nvSpPr>
        <p:spPr bwMode="gray">
          <a:xfrm>
            <a:off x="0" y="0"/>
            <a:ext cx="609441" cy="6858000"/>
          </a:xfrm>
          <a:prstGeom prst="rect">
            <a:avLst/>
          </a:prstGeom>
          <a:solidFill>
            <a:schemeClr val="accent1">
              <a:lumMod val="7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lvl="0" algn="ctr" rtl="0"/>
            <a:endParaRPr lang="cs-CZ" noProof="0" dirty="0">
              <a:latin typeface="Calibri" panose="020F0502020204030204" pitchFamily="34" charset="0"/>
            </a:endParaRPr>
          </a:p>
        </p:txBody>
      </p:sp>
      <p:sp>
        <p:nvSpPr>
          <p:cNvPr id="8" name="Obdélník 7"/>
          <p:cNvSpPr/>
          <p:nvPr/>
        </p:nvSpPr>
        <p:spPr bwMode="black">
          <a:xfrm>
            <a:off x="11884104" y="0"/>
            <a:ext cx="304721" cy="6858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lvl="0" algn="ctr" rtl="0"/>
            <a:endParaRPr lang="cs-CZ" noProof="0" dirty="0">
              <a:latin typeface="Calibri" panose="020F0502020204030204" pitchFamily="34" charset="0"/>
            </a:endParaRPr>
          </a:p>
        </p:txBody>
      </p:sp>
      <p:sp>
        <p:nvSpPr>
          <p:cNvPr id="9" name="Obdélník 8"/>
          <p:cNvSpPr/>
          <p:nvPr/>
        </p:nvSpPr>
        <p:spPr bwMode="ltGray">
          <a:xfrm>
            <a:off x="4875530" y="0"/>
            <a:ext cx="7017034" cy="6858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lvl="0" algn="ctr" rtl="0"/>
            <a:endParaRPr lang="cs-CZ" noProof="0" dirty="0">
              <a:latin typeface="Calibri" panose="020F0502020204030204" pitchFamily="34" charset="0"/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74240" y="381000"/>
            <a:ext cx="3293422" cy="1371600"/>
          </a:xfrm>
        </p:spPr>
        <p:txBody>
          <a:bodyPr rtlCol="0" anchor="b">
            <a:normAutofit/>
          </a:bodyPr>
          <a:lstStyle>
            <a:lvl1pPr algn="l" rtl="0">
              <a:defRPr sz="2800" b="0" cap="all" baseline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pPr rtl="0"/>
            <a:r>
              <a:rPr lang="cs-CZ"/>
              <a:t>Kliknutím lze upravit styl.</a:t>
            </a:r>
            <a:endParaRPr lang="cs-CZ" noProof="0" dirty="0"/>
          </a:p>
        </p:txBody>
      </p:sp>
      <p:sp>
        <p:nvSpPr>
          <p:cNvPr id="3" name="Zástupný symbol obrázku 2" descr="Prázdný zástupný symbol pro přidání obrázku Klikněte na zástupný symbol a vyberte obrázek, který chcete přidat."/>
          <p:cNvSpPr>
            <a:spLocks noGrp="1"/>
          </p:cNvSpPr>
          <p:nvPr>
            <p:ph type="pic" idx="1"/>
          </p:nvPr>
        </p:nvSpPr>
        <p:spPr bwMode="auto">
          <a:xfrm>
            <a:off x="5180251" y="482600"/>
            <a:ext cx="6195986" cy="5689600"/>
          </a:xfrm>
          <a:ln w="19050">
            <a:solidFill>
              <a:schemeClr val="bg1"/>
            </a:solidFill>
          </a:ln>
        </p:spPr>
        <p:txBody>
          <a:bodyPr rtlCol="0">
            <a:normAutofit/>
          </a:bodyPr>
          <a:lstStyle>
            <a:lvl1pPr marL="0" indent="0" rtl="0">
              <a:buNone/>
              <a:defRPr sz="2800" baseline="0">
                <a:solidFill>
                  <a:schemeClr val="tx2"/>
                </a:solidFill>
                <a:latin typeface="Calibri" panose="020F050202020403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cs-CZ" noProof="0" dirty="0"/>
              <a:t>Kliknutím na ikonu přidáte obrázek.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074240" y="1828800"/>
            <a:ext cx="3293422" cy="4343400"/>
          </a:xfrm>
        </p:spPr>
        <p:txBody>
          <a:bodyPr rtlCol="0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 baseline="0">
                <a:solidFill>
                  <a:schemeClr val="tx2"/>
                </a:solidFill>
                <a:latin typeface="Calibri" panose="020F0502020204030204" pitchFamily="34" charset="0"/>
              </a:defRPr>
            </a:lvl1pPr>
          </a:lstStyle>
          <a:p>
            <a:fld id="{BCFE3752-42E2-4502-B52B-1640F9E32865}" type="datetime1">
              <a:rPr lang="cs-CZ" smtClean="0"/>
              <a:pPr/>
              <a:t>8.12.2021</a:t>
            </a:fld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 baseline="0">
                <a:solidFill>
                  <a:schemeClr val="tx2"/>
                </a:solidFill>
                <a:latin typeface="Calibri" panose="020F0502020204030204" pitchFamily="34" charset="0"/>
              </a:defRPr>
            </a:lvl1pPr>
          </a:lstStyle>
          <a:p>
            <a:r>
              <a:rPr lang="cs-CZ" dirty="0"/>
              <a:t>Přidejte zápatí.</a:t>
            </a: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 baseline="0">
                <a:solidFill>
                  <a:schemeClr val="tx2"/>
                </a:solidFill>
                <a:latin typeface="Calibri" panose="020F0502020204030204" pitchFamily="34" charset="0"/>
              </a:defRPr>
            </a:lvl1pPr>
          </a:lstStyle>
          <a:p>
            <a:fld id="{7DC1BBB0-96F0-4077-A278-0F3FB5C104D3}" type="slidenum">
              <a:rPr lang="cs-CZ" smtClean="0"/>
              <a:pPr/>
              <a:t>‹#›</a:t>
            </a:fld>
            <a:endParaRPr lang="cs-CZ" dirty="0"/>
          </a:p>
        </p:txBody>
      </p:sp>
      <p:cxnSp>
        <p:nvCxnSpPr>
          <p:cNvPr id="10" name="Přímá spojnice 9"/>
          <p:cNvCxnSpPr/>
          <p:nvPr/>
        </p:nvCxnSpPr>
        <p:spPr bwMode="white">
          <a:xfrm>
            <a:off x="11879867" y="0"/>
            <a:ext cx="0" cy="685800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73900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/>
          <p:cNvSpPr/>
          <p:nvPr/>
        </p:nvSpPr>
        <p:spPr bwMode="gray">
          <a:xfrm>
            <a:off x="11884104" y="0"/>
            <a:ext cx="304721" cy="6858000"/>
          </a:xfrm>
          <a:prstGeom prst="rect">
            <a:avLst/>
          </a:prstGeom>
          <a:solidFill>
            <a:schemeClr val="accent1">
              <a:lumMod val="5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lvl="0" algn="ctr" rtl="0"/>
            <a:endParaRPr lang="cs-CZ" noProof="0" dirty="0">
              <a:latin typeface="Calibri" panose="020F0502020204030204" pitchFamily="34" charset="0"/>
            </a:endParaRPr>
          </a:p>
        </p:txBody>
      </p:sp>
      <p:sp>
        <p:nvSpPr>
          <p:cNvPr id="8" name="Obdélník 7"/>
          <p:cNvSpPr/>
          <p:nvPr/>
        </p:nvSpPr>
        <p:spPr bwMode="ltGray">
          <a:xfrm>
            <a:off x="617143" y="0"/>
            <a:ext cx="609441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 rtl="0"/>
            <a:endParaRPr lang="cs-CZ" noProof="0" dirty="0">
              <a:latin typeface="Calibri" panose="020F0502020204030204" pitchFamily="34" charset="0"/>
            </a:endParaRPr>
          </a:p>
        </p:txBody>
      </p:sp>
      <p:sp>
        <p:nvSpPr>
          <p:cNvPr id="9" name="Obdélník 8"/>
          <p:cNvSpPr/>
          <p:nvPr/>
        </p:nvSpPr>
        <p:spPr bwMode="gray">
          <a:xfrm>
            <a:off x="0" y="0"/>
            <a:ext cx="609441" cy="6858000"/>
          </a:xfrm>
          <a:prstGeom prst="rect">
            <a:avLst/>
          </a:prstGeom>
          <a:solidFill>
            <a:schemeClr val="accent1">
              <a:lumMod val="75000"/>
              <a:alpha val="87843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 rtl="0"/>
            <a:endParaRPr lang="cs-CZ" noProof="0" dirty="0">
              <a:latin typeface="Calibri" panose="020F0502020204030204" pitchFamily="34" charset="0"/>
            </a:endParaRPr>
          </a:p>
        </p:txBody>
      </p:sp>
      <p:sp>
        <p:nvSpPr>
          <p:cNvPr id="13" name="Obdélník 12"/>
          <p:cNvSpPr/>
          <p:nvPr/>
        </p:nvSpPr>
        <p:spPr bwMode="black">
          <a:xfrm>
            <a:off x="617143" y="736219"/>
            <a:ext cx="609441" cy="609600"/>
          </a:xfrm>
          <a:prstGeom prst="rect">
            <a:avLst/>
          </a:prstGeom>
          <a:solidFill>
            <a:schemeClr val="accent1">
              <a:lumMod val="50000"/>
              <a:alpha val="74902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cs-CZ" noProof="0" dirty="0">
              <a:latin typeface="Calibri" panose="020F0502020204030204" pitchFamily="34" charset="0"/>
            </a:endParaRPr>
          </a:p>
        </p:txBody>
      </p:sp>
      <p:cxnSp>
        <p:nvCxnSpPr>
          <p:cNvPr id="14" name="Přímá spojnice 13"/>
          <p:cNvCxnSpPr/>
          <p:nvPr/>
        </p:nvCxnSpPr>
        <p:spPr bwMode="white">
          <a:xfrm>
            <a:off x="617143" y="736219"/>
            <a:ext cx="609441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Přímá spojnice 14"/>
          <p:cNvCxnSpPr/>
          <p:nvPr/>
        </p:nvCxnSpPr>
        <p:spPr bwMode="white">
          <a:xfrm>
            <a:off x="617143" y="1345819"/>
            <a:ext cx="609441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Pí"/>
          <p:cNvSpPr>
            <a:spLocks/>
          </p:cNvSpPr>
          <p:nvPr/>
        </p:nvSpPr>
        <p:spPr bwMode="white">
          <a:xfrm>
            <a:off x="756095" y="898102"/>
            <a:ext cx="336023" cy="294097"/>
          </a:xfrm>
          <a:custGeom>
            <a:avLst/>
            <a:gdLst>
              <a:gd name="T0" fmla="*/ 411 w 426"/>
              <a:gd name="T1" fmla="*/ 0 h 372"/>
              <a:gd name="T2" fmla="*/ 90 w 426"/>
              <a:gd name="T3" fmla="*/ 0 h 372"/>
              <a:gd name="T4" fmla="*/ 3 w 426"/>
              <a:gd name="T5" fmla="*/ 64 h 372"/>
              <a:gd name="T6" fmla="*/ 12 w 426"/>
              <a:gd name="T7" fmla="*/ 83 h 372"/>
              <a:gd name="T8" fmla="*/ 17 w 426"/>
              <a:gd name="T9" fmla="*/ 83 h 372"/>
              <a:gd name="T10" fmla="*/ 31 w 426"/>
              <a:gd name="T11" fmla="*/ 73 h 372"/>
              <a:gd name="T12" fmla="*/ 90 w 426"/>
              <a:gd name="T13" fmla="*/ 30 h 372"/>
              <a:gd name="T14" fmla="*/ 131 w 426"/>
              <a:gd name="T15" fmla="*/ 30 h 372"/>
              <a:gd name="T16" fmla="*/ 61 w 426"/>
              <a:gd name="T17" fmla="*/ 334 h 372"/>
              <a:gd name="T18" fmla="*/ 61 w 426"/>
              <a:gd name="T19" fmla="*/ 355 h 372"/>
              <a:gd name="T20" fmla="*/ 72 w 426"/>
              <a:gd name="T21" fmla="*/ 359 h 372"/>
              <a:gd name="T22" fmla="*/ 83 w 426"/>
              <a:gd name="T23" fmla="*/ 355 h 372"/>
              <a:gd name="T24" fmla="*/ 161 w 426"/>
              <a:gd name="T25" fmla="*/ 30 h 372"/>
              <a:gd name="T26" fmla="*/ 272 w 426"/>
              <a:gd name="T27" fmla="*/ 30 h 372"/>
              <a:gd name="T28" fmla="*/ 253 w 426"/>
              <a:gd name="T29" fmla="*/ 270 h 372"/>
              <a:gd name="T30" fmla="*/ 277 w 426"/>
              <a:gd name="T31" fmla="*/ 355 h 372"/>
              <a:gd name="T32" fmla="*/ 322 w 426"/>
              <a:gd name="T33" fmla="*/ 372 h 372"/>
              <a:gd name="T34" fmla="*/ 335 w 426"/>
              <a:gd name="T35" fmla="*/ 371 h 372"/>
              <a:gd name="T36" fmla="*/ 417 w 426"/>
              <a:gd name="T37" fmla="*/ 280 h 372"/>
              <a:gd name="T38" fmla="*/ 406 w 426"/>
              <a:gd name="T39" fmla="*/ 262 h 372"/>
              <a:gd name="T40" fmla="*/ 388 w 426"/>
              <a:gd name="T41" fmla="*/ 273 h 372"/>
              <a:gd name="T42" fmla="*/ 331 w 426"/>
              <a:gd name="T43" fmla="*/ 341 h 372"/>
              <a:gd name="T44" fmla="*/ 298 w 426"/>
              <a:gd name="T45" fmla="*/ 333 h 372"/>
              <a:gd name="T46" fmla="*/ 283 w 426"/>
              <a:gd name="T47" fmla="*/ 272 h 372"/>
              <a:gd name="T48" fmla="*/ 302 w 426"/>
              <a:gd name="T49" fmla="*/ 30 h 372"/>
              <a:gd name="T50" fmla="*/ 411 w 426"/>
              <a:gd name="T51" fmla="*/ 30 h 372"/>
              <a:gd name="T52" fmla="*/ 426 w 426"/>
              <a:gd name="T53" fmla="*/ 15 h 372"/>
              <a:gd name="T54" fmla="*/ 411 w 426"/>
              <a:gd name="T55" fmla="*/ 0 h 3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426" h="372">
                <a:moveTo>
                  <a:pt x="411" y="0"/>
                </a:moveTo>
                <a:cubicBezTo>
                  <a:pt x="90" y="0"/>
                  <a:pt x="90" y="0"/>
                  <a:pt x="90" y="0"/>
                </a:cubicBezTo>
                <a:cubicBezTo>
                  <a:pt x="25" y="0"/>
                  <a:pt x="4" y="61"/>
                  <a:pt x="3" y="64"/>
                </a:cubicBezTo>
                <a:cubicBezTo>
                  <a:pt x="0" y="71"/>
                  <a:pt x="4" y="80"/>
                  <a:pt x="12" y="83"/>
                </a:cubicBezTo>
                <a:cubicBezTo>
                  <a:pt x="14" y="83"/>
                  <a:pt x="15" y="83"/>
                  <a:pt x="17" y="83"/>
                </a:cubicBezTo>
                <a:cubicBezTo>
                  <a:pt x="23" y="83"/>
                  <a:pt x="29" y="80"/>
                  <a:pt x="31" y="73"/>
                </a:cubicBezTo>
                <a:cubicBezTo>
                  <a:pt x="31" y="73"/>
                  <a:pt x="46" y="30"/>
                  <a:pt x="90" y="30"/>
                </a:cubicBezTo>
                <a:cubicBezTo>
                  <a:pt x="131" y="30"/>
                  <a:pt x="131" y="30"/>
                  <a:pt x="131" y="30"/>
                </a:cubicBezTo>
                <a:cubicBezTo>
                  <a:pt x="129" y="83"/>
                  <a:pt x="118" y="274"/>
                  <a:pt x="61" y="334"/>
                </a:cubicBezTo>
                <a:cubicBezTo>
                  <a:pt x="55" y="340"/>
                  <a:pt x="55" y="350"/>
                  <a:pt x="61" y="355"/>
                </a:cubicBezTo>
                <a:cubicBezTo>
                  <a:pt x="64" y="358"/>
                  <a:pt x="68" y="359"/>
                  <a:pt x="72" y="359"/>
                </a:cubicBezTo>
                <a:cubicBezTo>
                  <a:pt x="76" y="359"/>
                  <a:pt x="80" y="358"/>
                  <a:pt x="83" y="355"/>
                </a:cubicBezTo>
                <a:cubicBezTo>
                  <a:pt x="148" y="286"/>
                  <a:pt x="159" y="84"/>
                  <a:pt x="161" y="30"/>
                </a:cubicBezTo>
                <a:cubicBezTo>
                  <a:pt x="272" y="30"/>
                  <a:pt x="272" y="30"/>
                  <a:pt x="272" y="30"/>
                </a:cubicBezTo>
                <a:cubicBezTo>
                  <a:pt x="253" y="270"/>
                  <a:pt x="253" y="270"/>
                  <a:pt x="253" y="270"/>
                </a:cubicBezTo>
                <a:cubicBezTo>
                  <a:pt x="253" y="272"/>
                  <a:pt x="248" y="327"/>
                  <a:pt x="277" y="355"/>
                </a:cubicBezTo>
                <a:cubicBezTo>
                  <a:pt x="289" y="366"/>
                  <a:pt x="304" y="372"/>
                  <a:pt x="322" y="372"/>
                </a:cubicBezTo>
                <a:cubicBezTo>
                  <a:pt x="326" y="372"/>
                  <a:pt x="330" y="372"/>
                  <a:pt x="335" y="371"/>
                </a:cubicBezTo>
                <a:cubicBezTo>
                  <a:pt x="398" y="362"/>
                  <a:pt x="416" y="283"/>
                  <a:pt x="417" y="280"/>
                </a:cubicBezTo>
                <a:cubicBezTo>
                  <a:pt x="419" y="271"/>
                  <a:pt x="414" y="264"/>
                  <a:pt x="406" y="262"/>
                </a:cubicBezTo>
                <a:cubicBezTo>
                  <a:pt x="398" y="260"/>
                  <a:pt x="390" y="265"/>
                  <a:pt x="388" y="273"/>
                </a:cubicBezTo>
                <a:cubicBezTo>
                  <a:pt x="388" y="274"/>
                  <a:pt x="373" y="335"/>
                  <a:pt x="331" y="341"/>
                </a:cubicBezTo>
                <a:cubicBezTo>
                  <a:pt x="316" y="343"/>
                  <a:pt x="306" y="341"/>
                  <a:pt x="298" y="333"/>
                </a:cubicBezTo>
                <a:cubicBezTo>
                  <a:pt x="282" y="318"/>
                  <a:pt x="282" y="284"/>
                  <a:pt x="283" y="272"/>
                </a:cubicBezTo>
                <a:cubicBezTo>
                  <a:pt x="302" y="30"/>
                  <a:pt x="302" y="30"/>
                  <a:pt x="302" y="30"/>
                </a:cubicBezTo>
                <a:cubicBezTo>
                  <a:pt x="411" y="30"/>
                  <a:pt x="411" y="30"/>
                  <a:pt x="411" y="30"/>
                </a:cubicBezTo>
                <a:cubicBezTo>
                  <a:pt x="419" y="30"/>
                  <a:pt x="426" y="24"/>
                  <a:pt x="426" y="15"/>
                </a:cubicBezTo>
                <a:cubicBezTo>
                  <a:pt x="426" y="7"/>
                  <a:pt x="419" y="0"/>
                  <a:pt x="41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cs-CZ" noProof="0" dirty="0">
              <a:latin typeface="Calibri" panose="020F0502020204030204" pitchFamily="34" charset="0"/>
            </a:endParaRPr>
          </a:p>
        </p:txBody>
      </p:sp>
      <p:cxnSp>
        <p:nvCxnSpPr>
          <p:cNvPr id="16" name="Přímá spojnice 15"/>
          <p:cNvCxnSpPr/>
          <p:nvPr/>
        </p:nvCxnSpPr>
        <p:spPr bwMode="white">
          <a:xfrm>
            <a:off x="617143" y="0"/>
            <a:ext cx="0" cy="685800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1593436" y="177800"/>
            <a:ext cx="9782801" cy="12398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cs-CZ" dirty="0"/>
              <a:t>Kliknutím lze upravit styl.</a:t>
            </a:r>
            <a:endParaRPr lang="cs-CZ" noProof="0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1593436" y="1600200"/>
            <a:ext cx="9782801" cy="4572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dirty="0"/>
              <a:t>Upravte styly předlohy textu.</a:t>
            </a:r>
          </a:p>
          <a:p>
            <a:pPr lvl="1" rtl="0"/>
            <a:r>
              <a:rPr lang="cs-CZ" noProof="0" dirty="0"/>
              <a:t>Druhá úroveň</a:t>
            </a:r>
          </a:p>
          <a:p>
            <a:pPr lvl="2" rtl="0"/>
            <a:r>
              <a:rPr lang="cs-CZ" noProof="0" dirty="0"/>
              <a:t>Třetí úroveň</a:t>
            </a:r>
          </a:p>
          <a:p>
            <a:pPr lvl="3" rtl="0"/>
            <a:r>
              <a:rPr lang="cs-CZ" noProof="0" dirty="0"/>
              <a:t>Čtvrtá úroveň</a:t>
            </a:r>
          </a:p>
          <a:p>
            <a:pPr lvl="4" rtl="0"/>
            <a:r>
              <a:rPr lang="cs-CZ" noProof="0" dirty="0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5180250" y="6356351"/>
            <a:ext cx="121888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cap="all" baseline="0">
                <a:solidFill>
                  <a:schemeClr val="tx1"/>
                </a:solidFill>
                <a:latin typeface="Calibri" panose="020F0502020204030204" pitchFamily="34" charset="0"/>
              </a:defRPr>
            </a:lvl1pPr>
          </a:lstStyle>
          <a:p>
            <a:fld id="{0E57BB58-40ED-4251-A96D-306698F4AE93}" type="datetime1">
              <a:rPr lang="cs-CZ" smtClean="0"/>
              <a:pPr/>
              <a:t>8.12.2021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6595933" y="6356351"/>
            <a:ext cx="39740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cap="all" baseline="0">
                <a:solidFill>
                  <a:schemeClr val="tx1"/>
                </a:solidFill>
                <a:latin typeface="Calibri" panose="020F0502020204030204" pitchFamily="34" charset="0"/>
              </a:defRPr>
            </a:lvl1pPr>
          </a:lstStyle>
          <a:p>
            <a:r>
              <a:rPr lang="cs-CZ" dirty="0"/>
              <a:t>Přidejte zápatí.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10766796" y="6356351"/>
            <a:ext cx="60944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cap="all" baseline="0">
                <a:solidFill>
                  <a:schemeClr val="tx1"/>
                </a:solidFill>
                <a:latin typeface="Calibri" panose="020F0502020204030204" pitchFamily="34" charset="0"/>
              </a:defRPr>
            </a:lvl1pPr>
          </a:lstStyle>
          <a:p>
            <a:fld id="{7DC1BBB0-96F0-4077-A278-0F3FB5C104D3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543223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>
              <a:lumMod val="75000"/>
            </a:schemeClr>
          </a:solidFill>
          <a:latin typeface="Calibri" panose="020F0502020204030204" pitchFamily="34" charset="0"/>
          <a:ea typeface="+mj-ea"/>
          <a:cs typeface="+mj-cs"/>
        </a:defRPr>
      </a:lvl1pPr>
    </p:titleStyle>
    <p:bodyStyle>
      <a:lvl1pPr marL="246888" indent="-246888" algn="l" defTabSz="914400" rtl="0" eaLnBrk="1" latinLnBrk="0" hangingPunct="1">
        <a:lnSpc>
          <a:spcPct val="90000"/>
        </a:lnSpc>
        <a:spcBef>
          <a:spcPts val="1400"/>
        </a:spcBef>
        <a:buFont typeface="Euphemia" pitchFamily="34" charset="0"/>
        <a:buChar char="›"/>
        <a:defRPr sz="28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1pPr>
      <a:lvl2pPr marL="612648" indent="-246888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–"/>
        <a:defRPr sz="24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2pPr>
      <a:lvl3pPr marL="978408" indent="-246888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›"/>
        <a:defRPr sz="20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3pPr>
      <a:lvl4pPr marL="1344168" indent="-246888" algn="l" defTabSz="914400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–"/>
        <a:defRPr sz="18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4pPr>
      <a:lvl5pPr marL="1709928" indent="-246888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›"/>
        <a:defRPr sz="18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5pPr>
      <a:lvl6pPr marL="2075688" indent="-246888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441448" indent="-246888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›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807208" indent="-246888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–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172968" indent="-246888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›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3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8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3.jp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6.jpeg"/><Relationship Id="rId5" Type="http://schemas.openxmlformats.org/officeDocument/2006/relationships/hyperlink" Target="https://www.google.cz/imgres?imgurl=http%3A%2F%2Fsvornost.com%2Fwp-content%2Fuploads%2Fsvaty-vojtech.JPG&amp;imgrefurl=http%3A%2F%2Fwww.svornost.com%2Fkalendarium-19-ledna-982-sv-vojtech-zvolen-druhym-pazskym-biskupem%2F&amp;docid=YuwuctD3BuqbgM&amp;tbnid=BUYRFoNoYPb2zM%3A&amp;vet=10ahUKEwiEvdTZutDmAhXsAGMBHV4KCooQMwhQKAcwBw..i&amp;w=322&amp;h=502&amp;bih=607&amp;biw=1280&amp;q=sv.%20Vojt%C4%9Bch&amp;ved=0ahUKEwiEvdTZutDmAhXsAGMBHV4KCooQMwhQKAcwBw&amp;iact=mrc&amp;uact=8" TargetMode="External"/><Relationship Id="rId4" Type="http://schemas.openxmlformats.org/officeDocument/2006/relationships/image" Target="../media/image4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8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gi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g"/><Relationship Id="rId3" Type="http://schemas.openxmlformats.org/officeDocument/2006/relationships/hyperlink" Target="http://upload.wikimedia.org/wikipedia/commons/a/aa/Joseph_II.jpg" TargetMode="External"/><Relationship Id="rId7" Type="http://schemas.openxmlformats.org/officeDocument/2006/relationships/image" Target="../media/image5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g"/><Relationship Id="rId3" Type="http://schemas.openxmlformats.org/officeDocument/2006/relationships/image" Target="../media/image59.png"/><Relationship Id="rId7" Type="http://schemas.openxmlformats.org/officeDocument/2006/relationships/image" Target="../media/image6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Relationship Id="rId9" Type="http://schemas.openxmlformats.org/officeDocument/2006/relationships/image" Target="../media/image65.jp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Relationship Id="rId9" Type="http://schemas.openxmlformats.org/officeDocument/2006/relationships/image" Target="../media/image73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jpeg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image" Target="../media/image80.png"/><Relationship Id="rId7" Type="http://schemas.openxmlformats.org/officeDocument/2006/relationships/image" Target="../media/image84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4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8.png"/><Relationship Id="rId4" Type="http://schemas.openxmlformats.org/officeDocument/2006/relationships/image" Target="../media/image97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02.jpeg"/><Relationship Id="rId4" Type="http://schemas.openxmlformats.org/officeDocument/2006/relationships/image" Target="../media/image101.emf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5.jpeg"/><Relationship Id="rId4" Type="http://schemas.openxmlformats.org/officeDocument/2006/relationships/image" Target="../media/image104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9.png"/><Relationship Id="rId4" Type="http://schemas.openxmlformats.org/officeDocument/2006/relationships/image" Target="../media/image108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g"/><Relationship Id="rId2" Type="http://schemas.openxmlformats.org/officeDocument/2006/relationships/image" Target="../media/image110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2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5.jpeg"/><Relationship Id="rId4" Type="http://schemas.openxmlformats.org/officeDocument/2006/relationships/image" Target="../media/image7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2400978" y="1757956"/>
            <a:ext cx="2812250" cy="1629948"/>
          </a:xfrm>
        </p:spPr>
        <p:txBody>
          <a:bodyPr rtlCol="0"/>
          <a:lstStyle/>
          <a:p>
            <a:pPr rtl="0"/>
            <a:r>
              <a:rPr lang="cs-CZ" dirty="0">
                <a:solidFill>
                  <a:srgbClr val="0070C0"/>
                </a:solidFill>
                <a:latin typeface="Georgia" panose="02040502050405020303" pitchFamily="18" charset="0"/>
              </a:rPr>
              <a:t>Scholé</a:t>
            </a:r>
            <a:br>
              <a:rPr lang="cs-CZ" dirty="0">
                <a:solidFill>
                  <a:srgbClr val="0070C0"/>
                </a:solidFill>
                <a:latin typeface="Georgia" panose="02040502050405020303" pitchFamily="18" charset="0"/>
              </a:rPr>
            </a:br>
            <a:endParaRPr lang="cs-CZ" dirty="0">
              <a:solidFill>
                <a:srgbClr val="0070C0"/>
              </a:solidFill>
              <a:latin typeface="Georgia" panose="02040502050405020303" pitchFamily="18" charset="0"/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2394157" y="4488854"/>
            <a:ext cx="7516442" cy="1116085"/>
          </a:xfrm>
        </p:spPr>
        <p:txBody>
          <a:bodyPr rtlCol="0">
            <a:normAutofit/>
          </a:bodyPr>
          <a:lstStyle/>
          <a:p>
            <a:r>
              <a:rPr lang="cs-CZ" sz="2400" dirty="0">
                <a:solidFill>
                  <a:srgbClr val="0070C0"/>
                </a:solidFill>
                <a:latin typeface="Georgia" panose="02040502050405020303" pitchFamily="18" charset="0"/>
              </a:rPr>
              <a:t>RNDr. Dag Hrubý, M. M.</a:t>
            </a:r>
          </a:p>
          <a:p>
            <a:r>
              <a:rPr lang="cs-CZ" sz="1800" dirty="0">
                <a:solidFill>
                  <a:srgbClr val="0070C0"/>
                </a:solidFill>
                <a:latin typeface="Georgia" panose="02040502050405020303" pitchFamily="18" charset="0"/>
              </a:rPr>
              <a:t>bývalý edukátor transmisivní industriální školy</a:t>
            </a:r>
          </a:p>
          <a:p>
            <a:r>
              <a:rPr lang="cs-CZ" sz="1600" dirty="0">
                <a:solidFill>
                  <a:srgbClr val="0070C0"/>
                </a:solidFill>
                <a:latin typeface="Georgia" panose="02040502050405020303" pitchFamily="18" charset="0"/>
              </a:rPr>
              <a:t>řešitel grantu: UMMPRTLPSZT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218154CC-775D-45EE-B2EC-8CB49668F3CC}"/>
              </a:ext>
            </a:extLst>
          </p:cNvPr>
          <p:cNvSpPr txBox="1"/>
          <p:nvPr/>
        </p:nvSpPr>
        <p:spPr>
          <a:xfrm>
            <a:off x="2377656" y="3493363"/>
            <a:ext cx="410080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>
                <a:solidFill>
                  <a:srgbClr val="0070C0"/>
                </a:solidFill>
                <a:latin typeface="Georgia" panose="02040502050405020303" pitchFamily="18" charset="0"/>
              </a:rPr>
              <a:t>Kabinet pedagogické přípravy</a:t>
            </a:r>
          </a:p>
          <a:p>
            <a:r>
              <a:rPr lang="cs-CZ" sz="2000" dirty="0">
                <a:solidFill>
                  <a:srgbClr val="0070C0"/>
                </a:solidFill>
                <a:latin typeface="Georgia" panose="02040502050405020303" pitchFamily="18" charset="0"/>
              </a:rPr>
              <a:t>PřF UP Olomouc, 9. prosinec 2021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D571264D-D53D-43BC-B02E-19E866D9D6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78588" y="1732804"/>
            <a:ext cx="3834010" cy="2871806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C9DC47D3-68BF-4723-980C-60CED15221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52461" y="1732804"/>
            <a:ext cx="789022" cy="789022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9CE5FD29-69D2-444A-9746-54C55DACAD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33966" y="4044812"/>
            <a:ext cx="2011854" cy="1127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761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br>
              <a:rPr lang="cs-CZ" sz="3599" dirty="0">
                <a:solidFill>
                  <a:srgbClr val="0070C0"/>
                </a:solidFill>
                <a:latin typeface="Georgia" pitchFamily="18" charset="0"/>
                <a:cs typeface="Times New Roman" pitchFamily="18" charset="0"/>
              </a:rPr>
            </a:br>
            <a:br>
              <a:rPr lang="cs-CZ" sz="3599" dirty="0"/>
            </a:br>
            <a:endParaRPr lang="cs-CZ" sz="3599" dirty="0"/>
          </a:p>
        </p:txBody>
      </p:sp>
      <p:sp>
        <p:nvSpPr>
          <p:cNvPr id="3" name="Obdélník 2"/>
          <p:cNvSpPr/>
          <p:nvPr/>
        </p:nvSpPr>
        <p:spPr>
          <a:xfrm>
            <a:off x="1413892" y="1135796"/>
            <a:ext cx="10170510" cy="7076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59892"/>
            <a:r>
              <a:rPr lang="cs-CZ" sz="1999" b="1" dirty="0">
                <a:solidFill>
                  <a:srgbClr val="0070C0"/>
                </a:solidFill>
                <a:latin typeface="Georgia" pitchFamily="18" charset="0"/>
              </a:rPr>
              <a:t>Academia Platonica	</a:t>
            </a:r>
            <a:r>
              <a:rPr lang="cs-CZ" sz="1999" dirty="0">
                <a:solidFill>
                  <a:srgbClr val="0070C0"/>
                </a:solidFill>
                <a:latin typeface="Georgia" pitchFamily="18" charset="0"/>
              </a:rPr>
              <a:t>	</a:t>
            </a:r>
            <a:r>
              <a:rPr lang="cs-CZ" sz="1999" b="1" dirty="0">
                <a:solidFill>
                  <a:srgbClr val="0070C0"/>
                </a:solidFill>
                <a:latin typeface="Georgia" pitchFamily="18" charset="0"/>
              </a:rPr>
              <a:t>klášter Monte Cassino</a:t>
            </a:r>
          </a:p>
          <a:p>
            <a:pPr defTabSz="359892"/>
            <a:r>
              <a:rPr lang="cs-CZ" sz="1999" dirty="0">
                <a:latin typeface="Georgia" pitchFamily="18" charset="0"/>
              </a:rPr>
              <a:t>zrušena </a:t>
            </a:r>
            <a:r>
              <a:rPr lang="cs-CZ" sz="1999" dirty="0">
                <a:solidFill>
                  <a:srgbClr val="0070C0"/>
                </a:solidFill>
                <a:latin typeface="Georgia" pitchFamily="18" charset="0"/>
              </a:rPr>
              <a:t>529 Justiniánem</a:t>
            </a:r>
            <a:r>
              <a:rPr lang="cs-CZ" sz="1999" b="1" dirty="0">
                <a:solidFill>
                  <a:srgbClr val="FF0000"/>
                </a:solidFill>
                <a:latin typeface="Georgia" pitchFamily="18" charset="0"/>
              </a:rPr>
              <a:t>   	 </a:t>
            </a:r>
            <a:r>
              <a:rPr lang="cs-CZ" sz="1999" dirty="0">
                <a:latin typeface="Georgia" pitchFamily="18" charset="0"/>
              </a:rPr>
              <a:t>založen kolem roku </a:t>
            </a:r>
            <a:r>
              <a:rPr lang="cs-CZ" sz="1999" dirty="0">
                <a:solidFill>
                  <a:srgbClr val="0070C0"/>
                </a:solidFill>
                <a:latin typeface="Georgia" pitchFamily="18" charset="0"/>
              </a:rPr>
              <a:t>529                           (asi 470-543)</a:t>
            </a:r>
            <a:r>
              <a:rPr lang="cs-CZ" sz="1600" dirty="0">
                <a:solidFill>
                  <a:srgbClr val="0070C0"/>
                </a:solidFill>
                <a:latin typeface="Georgia" pitchFamily="18" charset="0"/>
              </a:rPr>
              <a:t>	</a:t>
            </a:r>
            <a:endParaRPr lang="cs-CZ" sz="1200" dirty="0">
              <a:solidFill>
                <a:srgbClr val="0070C0"/>
              </a:solidFill>
              <a:latin typeface="Georgia" pitchFamily="18" charset="0"/>
            </a:endParaRPr>
          </a:p>
        </p:txBody>
      </p:sp>
      <p:pic>
        <p:nvPicPr>
          <p:cNvPr id="4" name="Obrázek 3" descr="Italien_Kloster_Montecassin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705800" y="1888604"/>
            <a:ext cx="3454805" cy="2138688"/>
          </a:xfrm>
          <a:prstGeom prst="rect">
            <a:avLst/>
          </a:prstGeom>
        </p:spPr>
      </p:pic>
      <p:pic>
        <p:nvPicPr>
          <p:cNvPr id="5" name="Obrázek 4" descr="akademie 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54033" y="1884441"/>
            <a:ext cx="3074746" cy="1904600"/>
          </a:xfrm>
          <a:prstGeom prst="rect">
            <a:avLst/>
          </a:prstGeom>
        </p:spPr>
      </p:pic>
      <p:pic>
        <p:nvPicPr>
          <p:cNvPr id="6" name="Obrázek 5" descr="Montecassino 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796895" y="4466739"/>
            <a:ext cx="2305767" cy="1600063"/>
          </a:xfrm>
          <a:prstGeom prst="rect">
            <a:avLst/>
          </a:prstGeom>
        </p:spPr>
      </p:pic>
      <p:sp>
        <p:nvSpPr>
          <p:cNvPr id="7" name="Obdélník 6"/>
          <p:cNvSpPr/>
          <p:nvPr/>
        </p:nvSpPr>
        <p:spPr>
          <a:xfrm>
            <a:off x="5717855" y="4145267"/>
            <a:ext cx="2442750" cy="5230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59892"/>
            <a:r>
              <a:rPr lang="cs-CZ" sz="1600" dirty="0">
                <a:solidFill>
                  <a:srgbClr val="0070C0"/>
                </a:solidFill>
                <a:latin typeface="Georgia" pitchFamily="18" charset="0"/>
              </a:rPr>
              <a:t>bitva o Monte Cassino</a:t>
            </a:r>
          </a:p>
          <a:p>
            <a:pPr defTabSz="359892"/>
            <a:r>
              <a:rPr lang="cs-CZ" sz="1200" dirty="0">
                <a:latin typeface="Georgia" pitchFamily="18" charset="0"/>
              </a:rPr>
              <a:t>17. ledna 1944 – 18. května 1944</a:t>
            </a:r>
            <a:endParaRPr lang="cs-CZ" sz="1200" dirty="0">
              <a:solidFill>
                <a:srgbClr val="0070C0"/>
              </a:solidFill>
              <a:latin typeface="Georgia" pitchFamily="18" charset="0"/>
            </a:endParaRPr>
          </a:p>
        </p:txBody>
      </p:sp>
      <p:pic>
        <p:nvPicPr>
          <p:cNvPr id="8" name="Obrázek 7" descr="Benedikt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239645" y="1907169"/>
            <a:ext cx="3003508" cy="4240245"/>
          </a:xfrm>
          <a:prstGeom prst="rect">
            <a:avLst/>
          </a:prstGeom>
        </p:spPr>
      </p:pic>
      <p:pic>
        <p:nvPicPr>
          <p:cNvPr id="10" name="Obrázek 9" descr="Senger 3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494897" y="4172249"/>
            <a:ext cx="1222957" cy="1830914"/>
          </a:xfrm>
          <a:prstGeom prst="rect">
            <a:avLst/>
          </a:prstGeom>
        </p:spPr>
      </p:pic>
      <p:pic>
        <p:nvPicPr>
          <p:cNvPr id="12" name="Obrázek 11" descr="Clark 1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906224" y="4181617"/>
            <a:ext cx="1509631" cy="1889325"/>
          </a:xfrm>
          <a:prstGeom prst="rect">
            <a:avLst/>
          </a:prstGeom>
        </p:spPr>
      </p:pic>
      <p:pic>
        <p:nvPicPr>
          <p:cNvPr id="13" name="Obrázek 12" descr="Anders 1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412465" y="4213408"/>
            <a:ext cx="1358715" cy="1853394"/>
          </a:xfrm>
          <a:prstGeom prst="rect">
            <a:avLst/>
          </a:prstGeom>
        </p:spPr>
      </p:pic>
      <p:sp>
        <p:nvSpPr>
          <p:cNvPr id="9" name="Obdélník 8">
            <a:extLst>
              <a:ext uri="{FF2B5EF4-FFF2-40B4-BE49-F238E27FC236}">
                <a16:creationId xmlns:a16="http://schemas.microsoft.com/office/drawing/2014/main" id="{2BE237B7-D56B-4A43-A07A-DBD24FB13CAD}"/>
              </a:ext>
            </a:extLst>
          </p:cNvPr>
          <p:cNvSpPr/>
          <p:nvPr/>
        </p:nvSpPr>
        <p:spPr>
          <a:xfrm>
            <a:off x="1437707" y="6117229"/>
            <a:ext cx="114005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600" dirty="0">
                <a:solidFill>
                  <a:srgbClr val="000000"/>
                </a:solidFill>
                <a:latin typeface="Georgia" panose="02040502050405020303" pitchFamily="18" charset="0"/>
              </a:rPr>
              <a:t>W. Anders</a:t>
            </a:r>
            <a:endParaRPr lang="cs-CZ" sz="1600" dirty="0">
              <a:latin typeface="Georgia" panose="02040502050405020303" pitchFamily="18" charset="0"/>
            </a:endParaRPr>
          </a:p>
        </p:txBody>
      </p:sp>
      <p:sp>
        <p:nvSpPr>
          <p:cNvPr id="11" name="Obdélník 10">
            <a:extLst>
              <a:ext uri="{FF2B5EF4-FFF2-40B4-BE49-F238E27FC236}">
                <a16:creationId xmlns:a16="http://schemas.microsoft.com/office/drawing/2014/main" id="{471BE277-8007-4934-84FA-3001A56EB133}"/>
              </a:ext>
            </a:extLst>
          </p:cNvPr>
          <p:cNvSpPr/>
          <p:nvPr/>
        </p:nvSpPr>
        <p:spPr>
          <a:xfrm>
            <a:off x="3014862" y="6135421"/>
            <a:ext cx="115743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600" dirty="0">
                <a:solidFill>
                  <a:srgbClr val="000000"/>
                </a:solidFill>
                <a:latin typeface="Linux Libertine"/>
              </a:rPr>
              <a:t>M. W. Clark</a:t>
            </a:r>
            <a:endParaRPr lang="cs-CZ" sz="1600" dirty="0"/>
          </a:p>
        </p:txBody>
      </p:sp>
      <p:sp>
        <p:nvSpPr>
          <p:cNvPr id="15" name="Obdélník 14">
            <a:extLst>
              <a:ext uri="{FF2B5EF4-FFF2-40B4-BE49-F238E27FC236}">
                <a16:creationId xmlns:a16="http://schemas.microsoft.com/office/drawing/2014/main" id="{BB48A97B-1C76-4993-8028-E576BE50997E}"/>
              </a:ext>
            </a:extLst>
          </p:cNvPr>
          <p:cNvSpPr/>
          <p:nvPr/>
        </p:nvSpPr>
        <p:spPr>
          <a:xfrm>
            <a:off x="4441481" y="6135421"/>
            <a:ext cx="132978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600" dirty="0">
                <a:solidFill>
                  <a:srgbClr val="000000"/>
                </a:solidFill>
                <a:latin typeface="Linux Libertine"/>
              </a:rPr>
              <a:t>F. von Senger</a:t>
            </a:r>
            <a:endParaRPr lang="cs-CZ" sz="1600" dirty="0"/>
          </a:p>
        </p:txBody>
      </p:sp>
      <p:sp>
        <p:nvSpPr>
          <p:cNvPr id="16" name="Obdélník 15">
            <a:extLst>
              <a:ext uri="{FF2B5EF4-FFF2-40B4-BE49-F238E27FC236}">
                <a16:creationId xmlns:a16="http://schemas.microsoft.com/office/drawing/2014/main" id="{32BBF3B3-E7D4-46E6-BDE9-A5977927F3B1}"/>
              </a:ext>
            </a:extLst>
          </p:cNvPr>
          <p:cNvSpPr/>
          <p:nvPr/>
        </p:nvSpPr>
        <p:spPr>
          <a:xfrm>
            <a:off x="8550582" y="1135797"/>
            <a:ext cx="2691062" cy="4615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399" b="1" dirty="0">
                <a:solidFill>
                  <a:srgbClr val="0070C0"/>
                </a:solidFill>
                <a:latin typeface="Linux Libertine"/>
              </a:rPr>
              <a:t>Benedikt z Nursie</a:t>
            </a:r>
            <a:endParaRPr lang="cs-CZ" sz="2399" b="1" dirty="0">
              <a:solidFill>
                <a:srgbClr val="0070C0"/>
              </a:solidFill>
            </a:endParaRPr>
          </a:p>
        </p:txBody>
      </p:sp>
      <p:sp>
        <p:nvSpPr>
          <p:cNvPr id="19" name="TextovéPole 18">
            <a:extLst>
              <a:ext uri="{FF2B5EF4-FFF2-40B4-BE49-F238E27FC236}">
                <a16:creationId xmlns:a16="http://schemas.microsoft.com/office/drawing/2014/main" id="{60EB6102-1CD4-4B9F-A0CA-9B7E470B576A}"/>
              </a:ext>
            </a:extLst>
          </p:cNvPr>
          <p:cNvSpPr txBox="1"/>
          <p:nvPr/>
        </p:nvSpPr>
        <p:spPr>
          <a:xfrm>
            <a:off x="9046740" y="6147414"/>
            <a:ext cx="1900988" cy="461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399" dirty="0">
                <a:solidFill>
                  <a:srgbClr val="0070C0"/>
                </a:solidFill>
                <a:latin typeface="Georgia" panose="02040502050405020303" pitchFamily="18" charset="0"/>
              </a:rPr>
              <a:t>ora et labora</a:t>
            </a:r>
          </a:p>
        </p:txBody>
      </p:sp>
      <p:sp>
        <p:nvSpPr>
          <p:cNvPr id="17" name="TextovéPole 16">
            <a:extLst>
              <a:ext uri="{FF2B5EF4-FFF2-40B4-BE49-F238E27FC236}">
                <a16:creationId xmlns:a16="http://schemas.microsoft.com/office/drawing/2014/main" id="{E23CCB7B-B796-487B-8258-2117F69B7779}"/>
              </a:ext>
            </a:extLst>
          </p:cNvPr>
          <p:cNvSpPr txBox="1"/>
          <p:nvPr/>
        </p:nvSpPr>
        <p:spPr>
          <a:xfrm>
            <a:off x="1460673" y="376285"/>
            <a:ext cx="95415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dirty="0">
                <a:solidFill>
                  <a:srgbClr val="0070C0"/>
                </a:solidFill>
                <a:latin typeface="Georgia" panose="02040502050405020303" pitchFamily="18" charset="0"/>
              </a:rPr>
              <a:t>Scholé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921474" y="348401"/>
            <a:ext cx="8229600" cy="648072"/>
          </a:xfrm>
        </p:spPr>
        <p:txBody>
          <a:bodyPr>
            <a:noAutofit/>
          </a:bodyPr>
          <a:lstStyle/>
          <a:p>
            <a:br>
              <a:rPr kumimoji="0" lang="de-LI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</a:br>
            <a:br>
              <a:rPr kumimoji="0" lang="de-LI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</a:br>
            <a:br>
              <a:rPr kumimoji="0" lang="de-LI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</a:br>
            <a:r>
              <a:rPr kumimoji="0" lang="cs-CZ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Scholé</a:t>
            </a:r>
            <a:endParaRPr lang="cs-CZ" dirty="0">
              <a:solidFill>
                <a:srgbClr val="0070C0"/>
              </a:solidFill>
              <a:latin typeface="Georgia" pitchFamily="18" charset="0"/>
            </a:endParaRPr>
          </a:p>
        </p:txBody>
      </p:sp>
      <p:sp>
        <p:nvSpPr>
          <p:cNvPr id="98305" name="Rectangle 1"/>
          <p:cNvSpPr>
            <a:spLocks noChangeArrowheads="1"/>
          </p:cNvSpPr>
          <p:nvPr/>
        </p:nvSpPr>
        <p:spPr bwMode="auto">
          <a:xfrm>
            <a:off x="1917948" y="1097461"/>
            <a:ext cx="9217024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cs-CZ" sz="2400" b="1" dirty="0">
                <a:solidFill>
                  <a:srgbClr val="0070C0"/>
                </a:solidFill>
                <a:latin typeface="Georgia" pitchFamily="18" charset="0"/>
              </a:rPr>
              <a:t>Alcuin</a:t>
            </a:r>
            <a:r>
              <a:rPr lang="de-LI" sz="2800" b="1" dirty="0">
                <a:solidFill>
                  <a:srgbClr val="0070C0"/>
                </a:solidFill>
                <a:latin typeface="Georgia" pitchFamily="18" charset="0"/>
              </a:rPr>
              <a:t> </a:t>
            </a:r>
            <a:r>
              <a:rPr lang="cs-CZ" dirty="0">
                <a:solidFill>
                  <a:srgbClr val="0070C0"/>
                </a:solidFill>
                <a:latin typeface="Georgia" pitchFamily="18" charset="0"/>
              </a:rPr>
              <a:t>(asi 735-805)</a:t>
            </a:r>
            <a:endParaRPr lang="de-LI" dirty="0">
              <a:solidFill>
                <a:srgbClr val="0070C0"/>
              </a:solidFill>
              <a:latin typeface="Georgia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de-LI" sz="1400" dirty="0">
              <a:latin typeface="Georgia" pitchFamily="18" charset="0"/>
              <a:cs typeface="Arial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cs-CZ" dirty="0">
                <a:latin typeface="Georgia" pitchFamily="18" charset="0"/>
                <a:cs typeface="Arial" charset="0"/>
              </a:rPr>
              <a:t>Alcuin byl anglický filozof, anglosaský mnich, odchovanec yorské školy, učitel a rádce Karla Velikého, pak opat v Tours. </a:t>
            </a:r>
            <a:r>
              <a:rPr lang="cs-CZ" b="1" u="sng" dirty="0">
                <a:solidFill>
                  <a:srgbClr val="FF0000"/>
                </a:solidFill>
                <a:latin typeface="Georgia" pitchFamily="18" charset="0"/>
                <a:cs typeface="Arial" charset="0"/>
              </a:rPr>
              <a:t>Zakladatel a organizátor středověkého  školství</a:t>
            </a:r>
            <a:r>
              <a:rPr lang="cs-CZ" dirty="0">
                <a:latin typeface="Georgia" pitchFamily="18" charset="0"/>
                <a:cs typeface="Arial" charset="0"/>
              </a:rPr>
              <a:t>. Alcuin se roku 796 stal opatem v klášteře sv. Martina v Tours.</a:t>
            </a:r>
          </a:p>
        </p:txBody>
      </p:sp>
      <p:pic>
        <p:nvPicPr>
          <p:cNvPr id="4" name="Obrázek 3" descr="alcuin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79612" y="2768108"/>
            <a:ext cx="2810275" cy="3741491"/>
          </a:xfrm>
          <a:prstGeom prst="rect">
            <a:avLst/>
          </a:prstGeom>
        </p:spPr>
      </p:pic>
      <p:pic>
        <p:nvPicPr>
          <p:cNvPr id="5" name="Obrázek 4" descr="alcuin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03319" y="3284984"/>
            <a:ext cx="2495620" cy="2376264"/>
          </a:xfrm>
          <a:prstGeom prst="rect">
            <a:avLst/>
          </a:prstGeom>
        </p:spPr>
      </p:pic>
      <p:pic>
        <p:nvPicPr>
          <p:cNvPr id="6" name="Obrázek 5" descr="alcuin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750596" y="2639359"/>
            <a:ext cx="2770413" cy="394783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ext Box 1"/>
          <p:cNvSpPr txBox="1">
            <a:spLocks noChangeArrowheads="1"/>
          </p:cNvSpPr>
          <p:nvPr/>
        </p:nvSpPr>
        <p:spPr bwMode="auto">
          <a:xfrm>
            <a:off x="1962083" y="275733"/>
            <a:ext cx="8228013" cy="864096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 anchor="ctr"/>
          <a:lstStyle/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sz="3600" dirty="0">
                <a:solidFill>
                  <a:srgbClr val="0070C0"/>
                </a:solidFill>
                <a:latin typeface="Georgia" pitchFamily="18" charset="0"/>
                <a:cs typeface="Times New Roman" pitchFamily="18" charset="0"/>
              </a:rPr>
              <a:t>Scholé</a:t>
            </a:r>
            <a:endParaRPr lang="cs-CZ" sz="2400" dirty="0">
              <a:solidFill>
                <a:srgbClr val="0070C0"/>
              </a:solidFill>
              <a:latin typeface="Georgia" pitchFamily="18" charset="0"/>
              <a:cs typeface="Times New Roman" pitchFamily="18" charset="0"/>
            </a:endParaRPr>
          </a:p>
        </p:txBody>
      </p:sp>
      <p:sp>
        <p:nvSpPr>
          <p:cNvPr id="20482" name="Text Box 2"/>
          <p:cNvSpPr txBox="1">
            <a:spLocks noChangeArrowheads="1"/>
          </p:cNvSpPr>
          <p:nvPr/>
        </p:nvSpPr>
        <p:spPr bwMode="auto">
          <a:xfrm>
            <a:off x="1979612" y="1196752"/>
            <a:ext cx="9227368" cy="5256584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/>
          <a:lstStyle/>
          <a:p>
            <a:pPr>
              <a:spcBef>
                <a:spcPts val="8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dirty="0">
                <a:solidFill>
                  <a:srgbClr val="000000"/>
                </a:solidFill>
                <a:latin typeface="Georgia" pitchFamily="18" charset="0"/>
                <a:cs typeface="Times New Roman" pitchFamily="18" charset="0"/>
              </a:rPr>
              <a:t>tendence stavět klášter do protikladu se školou </a:t>
            </a:r>
            <a:r>
              <a:rPr lang="cs-CZ" sz="1400" dirty="0">
                <a:solidFill>
                  <a:srgbClr val="000000"/>
                </a:solidFill>
                <a:latin typeface="Georgia" pitchFamily="18" charset="0"/>
                <a:cs typeface="Times New Roman" pitchFamily="18" charset="0"/>
              </a:rPr>
              <a:t>(konec 11. století)		                                                </a:t>
            </a:r>
            <a:r>
              <a:rPr lang="cs-CZ" dirty="0">
                <a:latin typeface="Georgia" panose="02040502050405020303" pitchFamily="18" charset="0"/>
                <a:cs typeface="Times New Roman" pitchFamily="18" charset="0"/>
              </a:rPr>
              <a:t>sv. Jeroným: „</a:t>
            </a:r>
            <a:r>
              <a:rPr lang="en-US" i="1" dirty="0">
                <a:latin typeface="Georgia" panose="02040502050405020303" pitchFamily="18" charset="0"/>
                <a:cs typeface="Times New Roman" pitchFamily="18" charset="0"/>
              </a:rPr>
              <a:t>Mnich</a:t>
            </a:r>
            <a:r>
              <a:rPr lang="cs-CZ" i="1" dirty="0">
                <a:latin typeface="Georgia" panose="02040502050405020303" pitchFamily="18" charset="0"/>
                <a:cs typeface="Times New Roman" pitchFamily="18" charset="0"/>
              </a:rPr>
              <a:t> není stvořen proto, aby učil, nýbrž aby se modlil</a:t>
            </a:r>
            <a:r>
              <a:rPr lang="cs-CZ" dirty="0">
                <a:latin typeface="Georgia" panose="02040502050405020303" pitchFamily="18" charset="0"/>
                <a:cs typeface="Times New Roman" pitchFamily="18" charset="0"/>
              </a:rPr>
              <a:t>“.</a:t>
            </a:r>
          </a:p>
          <a:p>
            <a:pPr>
              <a:spcBef>
                <a:spcPts val="8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sz="2400" b="1" dirty="0">
                <a:solidFill>
                  <a:srgbClr val="0070C0"/>
                </a:solidFill>
                <a:latin typeface="Georgia" pitchFamily="18" charset="0"/>
              </a:rPr>
              <a:t>Bernard</a:t>
            </a:r>
            <a:r>
              <a:rPr lang="cs-CZ" sz="2400" dirty="0">
                <a:solidFill>
                  <a:srgbClr val="0070C0"/>
                </a:solidFill>
                <a:latin typeface="Georgia" pitchFamily="18" charset="0"/>
              </a:rPr>
              <a:t> </a:t>
            </a:r>
            <a:r>
              <a:rPr lang="cs-CZ" sz="2400" b="1" dirty="0">
                <a:solidFill>
                  <a:srgbClr val="0070C0"/>
                </a:solidFill>
                <a:latin typeface="Georgia" pitchFamily="18" charset="0"/>
              </a:rPr>
              <a:t>z</a:t>
            </a:r>
            <a:r>
              <a:rPr lang="cs-CZ" sz="2400" dirty="0">
                <a:solidFill>
                  <a:srgbClr val="0070C0"/>
                </a:solidFill>
                <a:latin typeface="Georgia" pitchFamily="18" charset="0"/>
              </a:rPr>
              <a:t> </a:t>
            </a:r>
            <a:r>
              <a:rPr lang="cs-CZ" sz="2400" b="1" dirty="0">
                <a:solidFill>
                  <a:srgbClr val="0070C0"/>
                </a:solidFill>
                <a:latin typeface="Georgia" pitchFamily="18" charset="0"/>
              </a:rPr>
              <a:t>Clairvaux</a:t>
            </a:r>
            <a:r>
              <a:rPr lang="cs-CZ" sz="2400" dirty="0">
                <a:solidFill>
                  <a:srgbClr val="0070C0"/>
                </a:solidFill>
                <a:latin typeface="Georgia" pitchFamily="18" charset="0"/>
              </a:rPr>
              <a:t> </a:t>
            </a:r>
            <a:r>
              <a:rPr lang="cs-CZ" sz="1200" dirty="0">
                <a:latin typeface="Georgia" pitchFamily="18" charset="0"/>
              </a:rPr>
              <a:t>(1090/1091, hrad Fontaines u Dijonu – 20. srpna 1153, klášter Clairvaux)</a:t>
            </a:r>
          </a:p>
          <a:p>
            <a:pPr lvl="3">
              <a:spcBef>
                <a:spcPts val="8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i="1" dirty="0">
                <a:solidFill>
                  <a:srgbClr val="0070C0"/>
                </a:solidFill>
                <a:latin typeface="Georgia" panose="02040502050405020303" pitchFamily="18" charset="0"/>
                <a:cs typeface="Times New Roman" pitchFamily="18" charset="0"/>
              </a:rPr>
              <a:t>kteří studují z čisté lásky k vědě				hanebná zvědavost       kteří chtějí získat renomé učence				hanebná ješitnost            </a:t>
            </a:r>
            <a:r>
              <a:rPr lang="cs-CZ" sz="1400" i="1" dirty="0">
                <a:solidFill>
                  <a:srgbClr val="0070C0"/>
                </a:solidFill>
                <a:latin typeface="Georgia" panose="02040502050405020303" pitchFamily="18" charset="0"/>
                <a:cs typeface="Times New Roman" pitchFamily="18" charset="0"/>
              </a:rPr>
              <a:t>kteří studují a prodávají své vědění za peníze a pocty</a:t>
            </a:r>
            <a:r>
              <a:rPr lang="cs-CZ" i="1" dirty="0">
                <a:solidFill>
                  <a:srgbClr val="0070C0"/>
                </a:solidFill>
                <a:latin typeface="Georgia" panose="02040502050405020303" pitchFamily="18" charset="0"/>
                <a:cs typeface="Times New Roman" pitchFamily="18" charset="0"/>
              </a:rPr>
              <a:t>		hanebné kupčení          kteří studují, aby povznesli své bližní			dílo milosrdenství          kteří studují pro povznesení sebe sama			to je moudrost          </a:t>
            </a:r>
            <a:r>
              <a:rPr lang="cs-CZ" sz="1400" i="1" dirty="0">
                <a:solidFill>
                  <a:srgbClr val="0070C0"/>
                </a:solidFill>
                <a:latin typeface="Georgia" panose="02040502050405020303" pitchFamily="18" charset="0"/>
                <a:cs typeface="Times New Roman" pitchFamily="18" charset="0"/>
              </a:rPr>
              <a:t> </a:t>
            </a:r>
            <a:r>
              <a:rPr lang="cs-CZ" sz="1400" i="1" dirty="0">
                <a:solidFill>
                  <a:srgbClr val="0070C0"/>
                </a:solidFill>
                <a:cs typeface="Times New Roman" pitchFamily="18" charset="0"/>
              </a:rPr>
              <a:t>     </a:t>
            </a:r>
            <a:r>
              <a:rPr lang="cs-CZ" sz="1400" dirty="0">
                <a:cs typeface="Times New Roman" pitchFamily="18" charset="0"/>
              </a:rPr>
              <a:t>            </a:t>
            </a:r>
          </a:p>
          <a:p>
            <a:pPr lvl="2">
              <a:spcBef>
                <a:spcPts val="800"/>
              </a:spcBef>
              <a:buFont typeface="Arial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cs-CZ" sz="1400" dirty="0">
              <a:cs typeface="Times New Roman" pitchFamily="18" charset="0"/>
            </a:endParaRPr>
          </a:p>
          <a:p>
            <a:pPr>
              <a:spcBef>
                <a:spcPts val="8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sz="2000" dirty="0">
                <a:cs typeface="Times New Roman" pitchFamily="18" charset="0"/>
              </a:rPr>
              <a:t>					</a:t>
            </a:r>
          </a:p>
          <a:p>
            <a:pPr>
              <a:spcBef>
                <a:spcPts val="8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sz="1600" dirty="0">
                <a:latin typeface="Georgia" pitchFamily="18" charset="0"/>
                <a:cs typeface="Times New Roman" pitchFamily="18" charset="0"/>
              </a:rPr>
              <a:t>Mnich musí hledat moudrost a nestudovat jen pro                                                                               marnou lásku k vědě, která člověka naplňuje pýchou. 								            Klášter je tedy protikladem školy, nicméně je také 								     místem, kde studovali velcí učenci a kde po nich 										zůstala velká díla.</a:t>
            </a:r>
          </a:p>
          <a:p>
            <a:pPr>
              <a:spcBef>
                <a:spcPts val="8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cs-CZ" sz="2000" dirty="0">
              <a:cs typeface="Times New Roman" pitchFamily="18" charset="0"/>
            </a:endParaRPr>
          </a:p>
          <a:p>
            <a:pPr>
              <a:spcBef>
                <a:spcPts val="8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cs-CZ" sz="2000" dirty="0">
              <a:cs typeface="Times New Roman" pitchFamily="18" charset="0"/>
            </a:endParaRPr>
          </a:p>
          <a:p>
            <a:pPr>
              <a:spcBef>
                <a:spcPts val="8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cs-CZ" sz="1600" dirty="0">
              <a:solidFill>
                <a:srgbClr val="000000"/>
              </a:solidFill>
              <a:cs typeface="Times New Roman" pitchFamily="18" charset="0"/>
            </a:endParaRPr>
          </a:p>
          <a:p>
            <a:pPr>
              <a:spcBef>
                <a:spcPts val="8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cs-CZ" sz="2400" dirty="0">
              <a:solidFill>
                <a:srgbClr val="FF0000"/>
              </a:solidFill>
              <a:cs typeface="Times New Roman" pitchFamily="18" charset="0"/>
            </a:endParaRPr>
          </a:p>
        </p:txBody>
      </p:sp>
      <p:pic>
        <p:nvPicPr>
          <p:cNvPr id="5" name="Obrázek 4" descr="Bernhard 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62083" y="2348880"/>
            <a:ext cx="1437856" cy="1728192"/>
          </a:xfrm>
          <a:prstGeom prst="rect">
            <a:avLst/>
          </a:prstGeom>
        </p:spPr>
      </p:pic>
      <p:pic>
        <p:nvPicPr>
          <p:cNvPr id="7" name="Obrázek 6" descr="Bernard 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965211" y="4077071"/>
            <a:ext cx="2592288" cy="2092022"/>
          </a:xfrm>
          <a:prstGeom prst="rect">
            <a:avLst/>
          </a:prstGeom>
        </p:spPr>
      </p:pic>
      <p:pic>
        <p:nvPicPr>
          <p:cNvPr id="10" name="Obrázek 9" descr="Bernard 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563592" y="4077070"/>
            <a:ext cx="1494300" cy="2092021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15DA7F44-7A7F-4A61-BDCF-0A0386DF7506}"/>
              </a:ext>
            </a:extLst>
          </p:cNvPr>
          <p:cNvSpPr txBox="1"/>
          <p:nvPr/>
        </p:nvSpPr>
        <p:spPr>
          <a:xfrm>
            <a:off x="3496952" y="3846239"/>
            <a:ext cx="30963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>
                <a:solidFill>
                  <a:srgbClr val="0070C0"/>
                </a:solidFill>
                <a:latin typeface="Georgia" panose="02040502050405020303" pitchFamily="18" charset="0"/>
                <a:cs typeface="Times New Roman" pitchFamily="18" charset="0"/>
              </a:rPr>
              <a:t>Klášter a škola</a:t>
            </a:r>
            <a:endParaRPr lang="cs-CZ" sz="2400" b="1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2"/>
          <p:cNvSpPr txBox="1">
            <a:spLocks noChangeArrowheads="1"/>
          </p:cNvSpPr>
          <p:nvPr/>
        </p:nvSpPr>
        <p:spPr bwMode="auto">
          <a:xfrm>
            <a:off x="1602006" y="1388878"/>
            <a:ext cx="9675961" cy="533244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89977" tIns="46788" rIns="89977" bIns="46788"/>
          <a:lstStyle/>
          <a:p>
            <a:pPr>
              <a:spcBef>
                <a:spcPts val="800"/>
              </a:spcBef>
              <a:tabLst>
                <a:tab pos="0" algn="l"/>
                <a:tab pos="447541" algn="l"/>
                <a:tab pos="896669" algn="l"/>
                <a:tab pos="1345796" algn="l"/>
                <a:tab pos="1794924" algn="l"/>
                <a:tab pos="2244052" algn="l"/>
                <a:tab pos="2693180" algn="l"/>
                <a:tab pos="3142307" algn="l"/>
                <a:tab pos="3591435" algn="l"/>
                <a:tab pos="4040562" algn="l"/>
                <a:tab pos="4489691" algn="l"/>
                <a:tab pos="4938818" algn="l"/>
                <a:tab pos="5387946" algn="l"/>
                <a:tab pos="5837073" algn="l"/>
                <a:tab pos="6286202" algn="l"/>
                <a:tab pos="6735329" algn="l"/>
                <a:tab pos="7184457" algn="l"/>
                <a:tab pos="7633584" algn="l"/>
                <a:tab pos="8082712" algn="l"/>
                <a:tab pos="8531840" algn="l"/>
                <a:tab pos="8980968" algn="l"/>
              </a:tabLst>
            </a:pPr>
            <a:r>
              <a:rPr lang="cs-CZ" sz="2400" dirty="0">
                <a:solidFill>
                  <a:srgbClr val="0070C0"/>
                </a:solidFill>
                <a:latin typeface="Georgia" pitchFamily="18" charset="0"/>
              </a:rPr>
              <a:t>Septem artes liberales </a:t>
            </a:r>
            <a:r>
              <a:rPr lang="cs-CZ" sz="2800" dirty="0">
                <a:solidFill>
                  <a:srgbClr val="0070C0"/>
                </a:solidFill>
                <a:latin typeface="Georgia" pitchFamily="18" charset="0"/>
              </a:rPr>
              <a:t>- </a:t>
            </a:r>
            <a:r>
              <a:rPr lang="cs-CZ" sz="2400" dirty="0">
                <a:solidFill>
                  <a:srgbClr val="0070C0"/>
                </a:solidFill>
                <a:latin typeface="Georgia" pitchFamily="18" charset="0"/>
              </a:rPr>
              <a:t>Sedmero svobodných umění</a:t>
            </a:r>
          </a:p>
          <a:p>
            <a:pPr>
              <a:spcBef>
                <a:spcPts val="800"/>
              </a:spcBef>
              <a:tabLst>
                <a:tab pos="0" algn="l"/>
                <a:tab pos="447541" algn="l"/>
                <a:tab pos="896669" algn="l"/>
                <a:tab pos="1345796" algn="l"/>
                <a:tab pos="1794924" algn="l"/>
                <a:tab pos="2244052" algn="l"/>
                <a:tab pos="2693180" algn="l"/>
                <a:tab pos="3142307" algn="l"/>
                <a:tab pos="3591435" algn="l"/>
                <a:tab pos="4040562" algn="l"/>
                <a:tab pos="4489691" algn="l"/>
                <a:tab pos="4938818" algn="l"/>
                <a:tab pos="5387946" algn="l"/>
                <a:tab pos="5837073" algn="l"/>
                <a:tab pos="6286202" algn="l"/>
                <a:tab pos="6735329" algn="l"/>
                <a:tab pos="7184457" algn="l"/>
                <a:tab pos="7633584" algn="l"/>
                <a:tab pos="8082712" algn="l"/>
                <a:tab pos="8531840" algn="l"/>
                <a:tab pos="8980968" algn="l"/>
              </a:tabLst>
            </a:pPr>
            <a:r>
              <a:rPr lang="cs-CZ" sz="1600" dirty="0">
                <a:solidFill>
                  <a:srgbClr val="000000"/>
                </a:solidFill>
                <a:latin typeface="Georgia" pitchFamily="18" charset="0"/>
              </a:rPr>
              <a:t>Koncem raného středověku v 10. – 11. století obsah vzdělání v klášterních a katedrálních školách tvořilo sedmero svobodných umění, které se dělilo na: </a:t>
            </a:r>
          </a:p>
          <a:p>
            <a:pPr>
              <a:spcBef>
                <a:spcPts val="800"/>
              </a:spcBef>
              <a:tabLst>
                <a:tab pos="0" algn="l"/>
                <a:tab pos="447541" algn="l"/>
                <a:tab pos="896669" algn="l"/>
                <a:tab pos="1345796" algn="l"/>
                <a:tab pos="1794924" algn="l"/>
                <a:tab pos="2244052" algn="l"/>
                <a:tab pos="2693180" algn="l"/>
                <a:tab pos="3142307" algn="l"/>
                <a:tab pos="3591435" algn="l"/>
                <a:tab pos="4040562" algn="l"/>
                <a:tab pos="4489691" algn="l"/>
                <a:tab pos="4938818" algn="l"/>
                <a:tab pos="5387946" algn="l"/>
                <a:tab pos="5837073" algn="l"/>
                <a:tab pos="6286202" algn="l"/>
                <a:tab pos="6735329" algn="l"/>
                <a:tab pos="7184457" algn="l"/>
                <a:tab pos="7633584" algn="l"/>
                <a:tab pos="8082712" algn="l"/>
                <a:tab pos="8531840" algn="l"/>
                <a:tab pos="8980968" algn="l"/>
              </a:tabLst>
            </a:pPr>
            <a:r>
              <a:rPr lang="cs-CZ" sz="1600" dirty="0">
                <a:solidFill>
                  <a:srgbClr val="000000"/>
                </a:solidFill>
                <a:latin typeface="Georgia" pitchFamily="18" charset="0"/>
              </a:rPr>
              <a:t> </a:t>
            </a:r>
            <a:r>
              <a:rPr lang="cs-CZ" sz="1600" dirty="0">
                <a:solidFill>
                  <a:srgbClr val="0070C0"/>
                </a:solidFill>
                <a:latin typeface="Georgia" pitchFamily="18" charset="0"/>
              </a:rPr>
              <a:t>artes sermocinales </a:t>
            </a:r>
            <a:r>
              <a:rPr lang="cs-CZ" sz="1600" b="1" dirty="0">
                <a:solidFill>
                  <a:srgbClr val="0070C0"/>
                </a:solidFill>
                <a:latin typeface="Georgia" pitchFamily="18" charset="0"/>
              </a:rPr>
              <a:t>   </a:t>
            </a:r>
            <a:r>
              <a:rPr lang="cs-CZ" sz="2399" b="1" dirty="0">
                <a:solidFill>
                  <a:srgbClr val="0070C0"/>
                </a:solidFill>
                <a:latin typeface="Georgia" pitchFamily="18" charset="0"/>
              </a:rPr>
              <a:t>TRIVIUM</a:t>
            </a:r>
            <a:r>
              <a:rPr lang="cs-CZ" sz="1600" dirty="0">
                <a:solidFill>
                  <a:srgbClr val="0070C0"/>
                </a:solidFill>
                <a:latin typeface="Georgia" pitchFamily="18" charset="0"/>
              </a:rPr>
              <a:t> </a:t>
            </a:r>
            <a:r>
              <a:rPr lang="cs-CZ" sz="1600" dirty="0">
                <a:solidFill>
                  <a:srgbClr val="000000"/>
                </a:solidFill>
                <a:latin typeface="Georgia" pitchFamily="18" charset="0"/>
              </a:rPr>
              <a:t>(formální studium)</a:t>
            </a:r>
            <a:r>
              <a:rPr lang="ar-SA" sz="1600" dirty="0">
                <a:solidFill>
                  <a:srgbClr val="000000"/>
                </a:solidFill>
                <a:latin typeface="Georgia" pitchFamily="18" charset="0"/>
              </a:rPr>
              <a:t>‏</a:t>
            </a:r>
            <a:endParaRPr lang="cs-CZ" sz="1600" dirty="0">
              <a:solidFill>
                <a:srgbClr val="000000"/>
              </a:solidFill>
              <a:latin typeface="Georgia" pitchFamily="18" charset="0"/>
            </a:endParaRPr>
          </a:p>
          <a:p>
            <a:pPr>
              <a:spcBef>
                <a:spcPts val="800"/>
              </a:spcBef>
              <a:tabLst>
                <a:tab pos="0" algn="l"/>
                <a:tab pos="447541" algn="l"/>
                <a:tab pos="896669" algn="l"/>
                <a:tab pos="1345796" algn="l"/>
                <a:tab pos="1794924" algn="l"/>
                <a:tab pos="2244052" algn="l"/>
                <a:tab pos="2693180" algn="l"/>
                <a:tab pos="3142307" algn="l"/>
                <a:tab pos="3591435" algn="l"/>
                <a:tab pos="4040562" algn="l"/>
                <a:tab pos="4489691" algn="l"/>
                <a:tab pos="4938818" algn="l"/>
                <a:tab pos="5387946" algn="l"/>
                <a:tab pos="5837073" algn="l"/>
                <a:tab pos="6286202" algn="l"/>
                <a:tab pos="6735329" algn="l"/>
                <a:tab pos="7184457" algn="l"/>
                <a:tab pos="7633584" algn="l"/>
                <a:tab pos="8082712" algn="l"/>
                <a:tab pos="8531840" algn="l"/>
                <a:tab pos="8980968" algn="l"/>
              </a:tabLst>
            </a:pPr>
            <a:r>
              <a:rPr lang="cs-CZ" sz="1600" dirty="0">
                <a:solidFill>
                  <a:srgbClr val="000000"/>
                </a:solidFill>
                <a:latin typeface="Georgia" pitchFamily="18" charset="0"/>
              </a:rPr>
              <a:t>  </a:t>
            </a:r>
            <a:r>
              <a:rPr lang="cs-CZ" sz="2399" dirty="0">
                <a:solidFill>
                  <a:srgbClr val="FF0000"/>
                </a:solidFill>
                <a:latin typeface="Georgia" pitchFamily="18" charset="0"/>
              </a:rPr>
              <a:t> gramatika, rétorika, dialektika</a:t>
            </a:r>
          </a:p>
          <a:p>
            <a:pPr marL="1709225" lvl="4">
              <a:spcBef>
                <a:spcPts val="500"/>
              </a:spcBef>
              <a:tabLst>
                <a:tab pos="0" algn="l"/>
                <a:tab pos="447541" algn="l"/>
                <a:tab pos="896669" algn="l"/>
                <a:tab pos="1345796" algn="l"/>
                <a:tab pos="1794924" algn="l"/>
                <a:tab pos="2244052" algn="l"/>
                <a:tab pos="2693180" algn="l"/>
                <a:tab pos="3142307" algn="l"/>
                <a:tab pos="3591435" algn="l"/>
                <a:tab pos="4040562" algn="l"/>
                <a:tab pos="4489691" algn="l"/>
                <a:tab pos="4938818" algn="l"/>
                <a:tab pos="5387946" algn="l"/>
                <a:tab pos="5837073" algn="l"/>
                <a:tab pos="6286202" algn="l"/>
                <a:tab pos="6735329" algn="l"/>
                <a:tab pos="7184457" algn="l"/>
                <a:tab pos="7633584" algn="l"/>
                <a:tab pos="8082712" algn="l"/>
                <a:tab pos="8531840" algn="l"/>
                <a:tab pos="8980968" algn="l"/>
              </a:tabLst>
            </a:pPr>
            <a:endParaRPr lang="cs-CZ" sz="2399" dirty="0">
              <a:solidFill>
                <a:srgbClr val="FF0000"/>
              </a:solidFill>
              <a:latin typeface="Georgia" pitchFamily="18" charset="0"/>
            </a:endParaRPr>
          </a:p>
          <a:p>
            <a:pPr marL="1709225" lvl="4">
              <a:spcBef>
                <a:spcPts val="500"/>
              </a:spcBef>
              <a:tabLst>
                <a:tab pos="0" algn="l"/>
                <a:tab pos="447541" algn="l"/>
                <a:tab pos="896669" algn="l"/>
                <a:tab pos="1345796" algn="l"/>
                <a:tab pos="1794924" algn="l"/>
                <a:tab pos="2244052" algn="l"/>
                <a:tab pos="2693180" algn="l"/>
                <a:tab pos="3142307" algn="l"/>
                <a:tab pos="3591435" algn="l"/>
                <a:tab pos="4040562" algn="l"/>
                <a:tab pos="4489691" algn="l"/>
                <a:tab pos="4938818" algn="l"/>
                <a:tab pos="5387946" algn="l"/>
                <a:tab pos="5837073" algn="l"/>
                <a:tab pos="6286202" algn="l"/>
                <a:tab pos="6735329" algn="l"/>
                <a:tab pos="7184457" algn="l"/>
                <a:tab pos="7633584" algn="l"/>
                <a:tab pos="8082712" algn="l"/>
                <a:tab pos="8531840" algn="l"/>
                <a:tab pos="8980968" algn="l"/>
              </a:tabLst>
            </a:pPr>
            <a:endParaRPr lang="cs-CZ" sz="2399" dirty="0">
              <a:solidFill>
                <a:srgbClr val="FF0000"/>
              </a:solidFill>
              <a:latin typeface="Georgia" pitchFamily="18" charset="0"/>
            </a:endParaRPr>
          </a:p>
          <a:p>
            <a:pPr marL="1709225" lvl="4">
              <a:spcBef>
                <a:spcPts val="500"/>
              </a:spcBef>
              <a:tabLst>
                <a:tab pos="0" algn="l"/>
                <a:tab pos="447541" algn="l"/>
                <a:tab pos="896669" algn="l"/>
                <a:tab pos="1345796" algn="l"/>
                <a:tab pos="1794924" algn="l"/>
                <a:tab pos="2244052" algn="l"/>
                <a:tab pos="2693180" algn="l"/>
                <a:tab pos="3142307" algn="l"/>
                <a:tab pos="3591435" algn="l"/>
                <a:tab pos="4040562" algn="l"/>
                <a:tab pos="4489691" algn="l"/>
                <a:tab pos="4938818" algn="l"/>
                <a:tab pos="5387946" algn="l"/>
                <a:tab pos="5837073" algn="l"/>
                <a:tab pos="6286202" algn="l"/>
                <a:tab pos="6735329" algn="l"/>
                <a:tab pos="7184457" algn="l"/>
                <a:tab pos="7633584" algn="l"/>
                <a:tab pos="8082712" algn="l"/>
                <a:tab pos="8531840" algn="l"/>
                <a:tab pos="8980968" algn="l"/>
              </a:tabLst>
            </a:pPr>
            <a:endParaRPr lang="cs-CZ" sz="2399" dirty="0">
              <a:solidFill>
                <a:srgbClr val="FF0000"/>
              </a:solidFill>
              <a:latin typeface="Georgia" pitchFamily="18" charset="0"/>
            </a:endParaRPr>
          </a:p>
          <a:p>
            <a:pPr marL="1709225" lvl="4">
              <a:spcBef>
                <a:spcPts val="500"/>
              </a:spcBef>
              <a:tabLst>
                <a:tab pos="0" algn="l"/>
                <a:tab pos="447541" algn="l"/>
                <a:tab pos="896669" algn="l"/>
                <a:tab pos="1345796" algn="l"/>
                <a:tab pos="1794924" algn="l"/>
                <a:tab pos="2244052" algn="l"/>
                <a:tab pos="2693180" algn="l"/>
                <a:tab pos="3142307" algn="l"/>
                <a:tab pos="3591435" algn="l"/>
                <a:tab pos="4040562" algn="l"/>
                <a:tab pos="4489691" algn="l"/>
                <a:tab pos="4938818" algn="l"/>
                <a:tab pos="5387946" algn="l"/>
                <a:tab pos="5837073" algn="l"/>
                <a:tab pos="6286202" algn="l"/>
                <a:tab pos="6735329" algn="l"/>
                <a:tab pos="7184457" algn="l"/>
                <a:tab pos="7633584" algn="l"/>
                <a:tab pos="8082712" algn="l"/>
                <a:tab pos="8531840" algn="l"/>
                <a:tab pos="8980968" algn="l"/>
              </a:tabLst>
            </a:pPr>
            <a:endParaRPr lang="cs-CZ" sz="2399" dirty="0">
              <a:solidFill>
                <a:srgbClr val="FF0000"/>
              </a:solidFill>
              <a:latin typeface="Georgia" pitchFamily="18" charset="0"/>
            </a:endParaRPr>
          </a:p>
          <a:p>
            <a:pPr>
              <a:spcBef>
                <a:spcPts val="800"/>
              </a:spcBef>
              <a:tabLst>
                <a:tab pos="0" algn="l"/>
                <a:tab pos="447541" algn="l"/>
                <a:tab pos="896669" algn="l"/>
                <a:tab pos="1345796" algn="l"/>
                <a:tab pos="1794924" algn="l"/>
                <a:tab pos="2244052" algn="l"/>
                <a:tab pos="2693180" algn="l"/>
                <a:tab pos="3142307" algn="l"/>
                <a:tab pos="3591435" algn="l"/>
                <a:tab pos="4040562" algn="l"/>
                <a:tab pos="4489691" algn="l"/>
                <a:tab pos="4938818" algn="l"/>
                <a:tab pos="5387946" algn="l"/>
                <a:tab pos="5837073" algn="l"/>
                <a:tab pos="6286202" algn="l"/>
                <a:tab pos="6735329" algn="l"/>
                <a:tab pos="7184457" algn="l"/>
                <a:tab pos="7633584" algn="l"/>
                <a:tab pos="8082712" algn="l"/>
                <a:tab pos="8531840" algn="l"/>
                <a:tab pos="8980968" algn="l"/>
              </a:tabLst>
            </a:pPr>
            <a:r>
              <a:rPr lang="cs-CZ" sz="1600" dirty="0">
                <a:solidFill>
                  <a:srgbClr val="5049E1"/>
                </a:solidFill>
                <a:latin typeface="Georgia" pitchFamily="18" charset="0"/>
              </a:rPr>
              <a:t> </a:t>
            </a:r>
          </a:p>
          <a:p>
            <a:pPr>
              <a:spcBef>
                <a:spcPts val="800"/>
              </a:spcBef>
              <a:tabLst>
                <a:tab pos="0" algn="l"/>
                <a:tab pos="447541" algn="l"/>
                <a:tab pos="896669" algn="l"/>
                <a:tab pos="1345796" algn="l"/>
                <a:tab pos="1794924" algn="l"/>
                <a:tab pos="2244052" algn="l"/>
                <a:tab pos="2693180" algn="l"/>
                <a:tab pos="3142307" algn="l"/>
                <a:tab pos="3591435" algn="l"/>
                <a:tab pos="4040562" algn="l"/>
                <a:tab pos="4489691" algn="l"/>
                <a:tab pos="4938818" algn="l"/>
                <a:tab pos="5387946" algn="l"/>
                <a:tab pos="5837073" algn="l"/>
                <a:tab pos="6286202" algn="l"/>
                <a:tab pos="6735329" algn="l"/>
                <a:tab pos="7184457" algn="l"/>
                <a:tab pos="7633584" algn="l"/>
                <a:tab pos="8082712" algn="l"/>
                <a:tab pos="8531840" algn="l"/>
                <a:tab pos="8980968" algn="l"/>
              </a:tabLst>
            </a:pPr>
            <a:r>
              <a:rPr lang="cs-CZ" sz="1600" dirty="0">
                <a:solidFill>
                  <a:srgbClr val="0070C0"/>
                </a:solidFill>
                <a:latin typeface="Georgia" pitchFamily="18" charset="0"/>
              </a:rPr>
              <a:t>artes reales</a:t>
            </a:r>
            <a:r>
              <a:rPr lang="cs-CZ" sz="1600" b="1" dirty="0">
                <a:solidFill>
                  <a:srgbClr val="0070C0"/>
                </a:solidFill>
                <a:latin typeface="Georgia" pitchFamily="18" charset="0"/>
              </a:rPr>
              <a:t>   </a:t>
            </a:r>
            <a:r>
              <a:rPr lang="cs-CZ" sz="2399" b="1" dirty="0">
                <a:solidFill>
                  <a:srgbClr val="0070C0"/>
                </a:solidFill>
                <a:latin typeface="Georgia" pitchFamily="18" charset="0"/>
              </a:rPr>
              <a:t>KVADRIVIUM</a:t>
            </a:r>
            <a:r>
              <a:rPr lang="cs-CZ" sz="2399" dirty="0">
                <a:solidFill>
                  <a:srgbClr val="0070C0"/>
                </a:solidFill>
                <a:latin typeface="Georgia" pitchFamily="18" charset="0"/>
              </a:rPr>
              <a:t> </a:t>
            </a:r>
            <a:r>
              <a:rPr lang="cs-CZ" sz="1600" dirty="0">
                <a:solidFill>
                  <a:srgbClr val="0070C0"/>
                </a:solidFill>
                <a:latin typeface="Georgia" pitchFamily="18" charset="0"/>
              </a:rPr>
              <a:t> </a:t>
            </a:r>
            <a:r>
              <a:rPr lang="cs-CZ" sz="1600" dirty="0">
                <a:solidFill>
                  <a:srgbClr val="000000"/>
                </a:solidFill>
                <a:latin typeface="Georgia" pitchFamily="18" charset="0"/>
              </a:rPr>
              <a:t>(reálné studium) </a:t>
            </a:r>
          </a:p>
          <a:p>
            <a:pPr>
              <a:spcBef>
                <a:spcPts val="800"/>
              </a:spcBef>
              <a:tabLst>
                <a:tab pos="0" algn="l"/>
                <a:tab pos="447541" algn="l"/>
                <a:tab pos="896669" algn="l"/>
                <a:tab pos="1345796" algn="l"/>
                <a:tab pos="1794924" algn="l"/>
                <a:tab pos="2244052" algn="l"/>
                <a:tab pos="2693180" algn="l"/>
                <a:tab pos="3142307" algn="l"/>
                <a:tab pos="3591435" algn="l"/>
                <a:tab pos="4040562" algn="l"/>
                <a:tab pos="4489691" algn="l"/>
                <a:tab pos="4938818" algn="l"/>
                <a:tab pos="5387946" algn="l"/>
                <a:tab pos="5837073" algn="l"/>
                <a:tab pos="6286202" algn="l"/>
                <a:tab pos="6735329" algn="l"/>
                <a:tab pos="7184457" algn="l"/>
                <a:tab pos="7633584" algn="l"/>
                <a:tab pos="8082712" algn="l"/>
                <a:tab pos="8531840" algn="l"/>
                <a:tab pos="8980968" algn="l"/>
              </a:tabLst>
            </a:pPr>
            <a:r>
              <a:rPr lang="cs-CZ" sz="1799" dirty="0">
                <a:solidFill>
                  <a:srgbClr val="FF0000"/>
                </a:solidFill>
                <a:latin typeface="Georgia" pitchFamily="18" charset="0"/>
              </a:rPr>
              <a:t>	   </a:t>
            </a:r>
            <a:r>
              <a:rPr lang="cs-CZ" sz="2399" dirty="0">
                <a:solidFill>
                  <a:srgbClr val="FF0000"/>
                </a:solidFill>
                <a:latin typeface="Georgia" pitchFamily="18" charset="0"/>
              </a:rPr>
              <a:t>aritmetika, geometrie, astronomie, múzi</a:t>
            </a:r>
            <a:r>
              <a:rPr lang="cs-CZ" sz="2399" dirty="0">
                <a:solidFill>
                  <a:srgbClr val="FF0000"/>
                </a:solidFill>
              </a:rPr>
              <a:t>ka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94612" y="2420888"/>
            <a:ext cx="2952328" cy="39792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Obrázek 2" descr="Obsah obrázku kreslení&#10;&#10;Popis byl vytvořen automaticky">
            <a:extLst>
              <a:ext uri="{FF2B5EF4-FFF2-40B4-BE49-F238E27FC236}">
                <a16:creationId xmlns:a16="http://schemas.microsoft.com/office/drawing/2014/main" id="{9D88343C-3A53-4474-91D7-94C19FC87A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3436" y="3527733"/>
            <a:ext cx="5600162" cy="1941389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3F7D4527-21FA-41DC-A9ED-C312789B92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599" dirty="0">
                <a:solidFill>
                  <a:srgbClr val="0070C0"/>
                </a:solidFill>
                <a:latin typeface="Georgia" pitchFamily="18" charset="0"/>
                <a:cs typeface="Times New Roman" pitchFamily="18" charset="0"/>
              </a:rPr>
              <a:t>Scholé</a:t>
            </a:r>
            <a:endParaRPr lang="cs-CZ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dpis 7">
            <a:extLst>
              <a:ext uri="{FF2B5EF4-FFF2-40B4-BE49-F238E27FC236}">
                <a16:creationId xmlns:a16="http://schemas.microsoft.com/office/drawing/2014/main" id="{AD4A71F2-79FE-4B16-A020-CB30D9C38A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599" dirty="0">
                <a:solidFill>
                  <a:srgbClr val="0070C0"/>
                </a:solidFill>
                <a:latin typeface="Georgia" pitchFamily="18" charset="0"/>
                <a:cs typeface="Times New Roman" pitchFamily="18" charset="0"/>
              </a:rPr>
              <a:t>Scholé</a:t>
            </a:r>
            <a:endParaRPr lang="cs-CZ" dirty="0"/>
          </a:p>
        </p:txBody>
      </p:sp>
      <p:sp>
        <p:nvSpPr>
          <p:cNvPr id="3" name="TextovéPole 2"/>
          <p:cNvSpPr txBox="1"/>
          <p:nvPr/>
        </p:nvSpPr>
        <p:spPr>
          <a:xfrm>
            <a:off x="1697962" y="1437550"/>
            <a:ext cx="9987225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>
                <a:latin typeface="Georgia" pitchFamily="18" charset="0"/>
              </a:rPr>
              <a:t>Počátky české vzdělanosti se spojují s dvěma procesy, které probíhaly souběžně v druhé polovině 9. století:</a:t>
            </a:r>
          </a:p>
          <a:p>
            <a:pPr>
              <a:buFont typeface="Arial" pitchFamily="34" charset="0"/>
              <a:buChar char="•"/>
            </a:pPr>
            <a:r>
              <a:rPr lang="cs-CZ" sz="1600" dirty="0">
                <a:latin typeface="Georgia" pitchFamily="18" charset="0"/>
              </a:rPr>
              <a:t>  ovlivňování formujícího se českého státu ze strany východofranské říše, které vedlo k přijetí křesťanství a latinské  liturgie </a:t>
            </a:r>
            <a:r>
              <a:rPr lang="cs-CZ" sz="1600" b="1" dirty="0">
                <a:solidFill>
                  <a:srgbClr val="0070C0"/>
                </a:solidFill>
                <a:latin typeface="Georgia" pitchFamily="18" charset="0"/>
              </a:rPr>
              <a:t>(pokřtění 14 českých zemanů v Řezně 845)</a:t>
            </a:r>
          </a:p>
          <a:p>
            <a:pPr defTabSz="179946">
              <a:buFont typeface="Arial" panose="020B0604020202020204" pitchFamily="34" charset="0"/>
              <a:buChar char="•"/>
            </a:pPr>
            <a:r>
              <a:rPr lang="cs-CZ" sz="1600" dirty="0">
                <a:latin typeface="Georgia" pitchFamily="18" charset="0"/>
              </a:rPr>
              <a:t>  působení mise </a:t>
            </a:r>
            <a:r>
              <a:rPr lang="cs-CZ" sz="1600" b="1" dirty="0">
                <a:solidFill>
                  <a:srgbClr val="0070C0"/>
                </a:solidFill>
                <a:latin typeface="Georgia" pitchFamily="18" charset="0"/>
              </a:rPr>
              <a:t>Cyrila a Metoděje</a:t>
            </a:r>
            <a:r>
              <a:rPr lang="cs-CZ" sz="1600" b="1" dirty="0">
                <a:solidFill>
                  <a:schemeClr val="accent1"/>
                </a:solidFill>
                <a:latin typeface="Georgia" pitchFamily="18" charset="0"/>
              </a:rPr>
              <a:t> </a:t>
            </a:r>
            <a:r>
              <a:rPr lang="cs-CZ" sz="1600" dirty="0">
                <a:latin typeface="Georgia" pitchFamily="18" charset="0"/>
              </a:rPr>
              <a:t>na Velké Moravě </a:t>
            </a:r>
            <a:r>
              <a:rPr lang="cs-CZ" sz="1600" b="1" dirty="0">
                <a:solidFill>
                  <a:srgbClr val="0070C0"/>
                </a:solidFill>
                <a:latin typeface="Georgia" pitchFamily="18" charset="0"/>
              </a:rPr>
              <a:t>(863)</a:t>
            </a:r>
            <a:r>
              <a:rPr lang="cs-CZ" sz="1600" b="1" dirty="0">
                <a:latin typeface="Georgia" pitchFamily="18" charset="0"/>
              </a:rPr>
              <a:t>, </a:t>
            </a:r>
            <a:r>
              <a:rPr lang="cs-CZ" sz="1600" dirty="0">
                <a:latin typeface="Georgia" pitchFamily="18" charset="0"/>
              </a:rPr>
              <a:t>které přineslo na území Moravy a Čech první písmo na bázi  	staroslověnštiny a vytvořilo první písemné artefakty</a:t>
            </a:r>
          </a:p>
          <a:p>
            <a:pPr indent="-179946" defTabSz="179946"/>
            <a:endParaRPr lang="cs-CZ" sz="1600" dirty="0">
              <a:latin typeface="Georgia" pitchFamily="18" charset="0"/>
            </a:endParaRPr>
          </a:p>
          <a:p>
            <a:pPr indent="-179946" defTabSz="179946"/>
            <a:endParaRPr lang="cs-CZ" sz="1600" dirty="0">
              <a:latin typeface="Georgia" pitchFamily="18" charset="0"/>
            </a:endParaRPr>
          </a:p>
          <a:p>
            <a:pPr indent="-179946" defTabSz="179946"/>
            <a:endParaRPr lang="cs-CZ" sz="1600" dirty="0">
              <a:latin typeface="Georgia" pitchFamily="18" charset="0"/>
            </a:endParaRPr>
          </a:p>
          <a:p>
            <a:pPr indent="-179946" defTabSz="179946"/>
            <a:endParaRPr lang="cs-CZ" sz="1600" dirty="0">
              <a:latin typeface="Georgia" pitchFamily="18" charset="0"/>
            </a:endParaRPr>
          </a:p>
          <a:p>
            <a:pPr indent="-179946" defTabSz="179946"/>
            <a:endParaRPr lang="cs-CZ" sz="1600" dirty="0">
              <a:latin typeface="Georgia" pitchFamily="18" charset="0"/>
            </a:endParaRPr>
          </a:p>
          <a:p>
            <a:pPr indent="-179946" defTabSz="179946"/>
            <a:endParaRPr lang="cs-CZ" sz="1600" dirty="0">
              <a:latin typeface="Georgia" pitchFamily="18" charset="0"/>
            </a:endParaRPr>
          </a:p>
          <a:p>
            <a:pPr indent="-179946" defTabSz="179946"/>
            <a:r>
              <a:rPr lang="cs-CZ" sz="1600" dirty="0">
                <a:latin typeface="Georgia" pitchFamily="18" charset="0"/>
              </a:rPr>
              <a:t>															</a:t>
            </a:r>
          </a:p>
          <a:p>
            <a:pPr indent="-179946" defTabSz="179946"/>
            <a:endParaRPr lang="cs-CZ" sz="1600" dirty="0">
              <a:latin typeface="Georgia" pitchFamily="18" charset="0"/>
            </a:endParaRPr>
          </a:p>
          <a:p>
            <a:pPr indent="-179946" defTabSz="179946"/>
            <a:r>
              <a:rPr lang="cs-CZ" sz="1600" dirty="0">
                <a:latin typeface="Georgia" pitchFamily="18" charset="0"/>
              </a:rPr>
              <a:t>																	</a:t>
            </a:r>
          </a:p>
          <a:p>
            <a:pPr indent="-179946" defTabSz="179946"/>
            <a:r>
              <a:rPr lang="cs-CZ" sz="1600" dirty="0">
                <a:latin typeface="Georgia" pitchFamily="18" charset="0"/>
              </a:rPr>
              <a:t>								                 	</a:t>
            </a:r>
            <a:endParaRPr lang="cs-CZ" sz="1600" b="1" dirty="0">
              <a:solidFill>
                <a:srgbClr val="0070C0"/>
              </a:solidFill>
              <a:latin typeface="Georgia" pitchFamily="18" charset="0"/>
            </a:endParaRPr>
          </a:p>
          <a:p>
            <a:pPr indent="-179946" defTabSz="179946"/>
            <a:r>
              <a:rPr lang="cs-CZ" sz="1200" b="1" dirty="0">
                <a:solidFill>
                  <a:srgbClr val="0070C0"/>
                </a:solidFill>
                <a:latin typeface="Georgia" pitchFamily="18" charset="0"/>
              </a:rPr>
              <a:t> 														           </a:t>
            </a:r>
            <a:r>
              <a:rPr lang="cs-CZ" sz="1600" dirty="0">
                <a:latin typeface="Georgia" pitchFamily="18" charset="0"/>
              </a:rPr>
              <a:t>		</a:t>
            </a:r>
          </a:p>
          <a:p>
            <a:pPr indent="-179946" defTabSz="179946"/>
            <a:endParaRPr lang="cs-CZ" sz="1600" dirty="0">
              <a:latin typeface="Georgia" pitchFamily="18" charset="0"/>
            </a:endParaRPr>
          </a:p>
          <a:p>
            <a:pPr indent="-179946" defTabSz="179946"/>
            <a:r>
              <a:rPr lang="cs-CZ" sz="1600" dirty="0">
                <a:latin typeface="Georgia" pitchFamily="18" charset="0"/>
              </a:rPr>
              <a:t>V podstatě probíhal mocenský střet o sféry vlivu dvou civilizací, tj. západního a východního 	 světa, v němž zvítězila západní kultura a s ní latina jako jazyk tehdejší vzdělanosti. </a:t>
            </a:r>
            <a:r>
              <a:rPr lang="cs-CZ" sz="1600" dirty="0">
                <a:solidFill>
                  <a:srgbClr val="0070C0"/>
                </a:solidFill>
                <a:latin typeface="Georgia" pitchFamily="18" charset="0"/>
              </a:rPr>
              <a:t>Příklon  k západní, tj. francké civilizaci měl rozhodující   pozitivní vliv na pozdější vývoj české vzdělanosti.</a:t>
            </a:r>
          </a:p>
        </p:txBody>
      </p:sp>
      <p:pic>
        <p:nvPicPr>
          <p:cNvPr id="5" name="Obrázek 4" descr="Řezno 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007139" y="2553175"/>
            <a:ext cx="3213286" cy="2138297"/>
          </a:xfrm>
          <a:prstGeom prst="rect">
            <a:avLst/>
          </a:prstGeom>
        </p:spPr>
      </p:pic>
      <p:pic>
        <p:nvPicPr>
          <p:cNvPr id="6" name="Obrázek 5" descr="Cyril a Metoděj 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4316" y="2861072"/>
            <a:ext cx="2123077" cy="2433327"/>
          </a:xfrm>
          <a:prstGeom prst="rect">
            <a:avLst/>
          </a:prstGeom>
        </p:spPr>
      </p:pic>
      <p:pic>
        <p:nvPicPr>
          <p:cNvPr id="10" name="Obrázek 9" descr="Rostislav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098518" y="2886114"/>
            <a:ext cx="2200725" cy="2332769"/>
          </a:xfrm>
          <a:prstGeom prst="rect">
            <a:avLst/>
          </a:prstGeom>
        </p:spPr>
      </p:pic>
      <p:pic>
        <p:nvPicPr>
          <p:cNvPr id="12" name="Obrázek 11" descr="Velehrad 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918716" y="4275579"/>
            <a:ext cx="1582305" cy="1186728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8C0F6E8E-E6D9-4B72-B62C-30284B7A1F3D}"/>
              </a:ext>
            </a:extLst>
          </p:cNvPr>
          <p:cNvSpPr txBox="1"/>
          <p:nvPr/>
        </p:nvSpPr>
        <p:spPr>
          <a:xfrm>
            <a:off x="5733897" y="3264837"/>
            <a:ext cx="914162" cy="369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sz="1799" dirty="0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9E3FAC3A-C2B0-4073-BD43-60C91D8E3C32}"/>
              </a:ext>
            </a:extLst>
          </p:cNvPr>
          <p:cNvSpPr txBox="1"/>
          <p:nvPr/>
        </p:nvSpPr>
        <p:spPr>
          <a:xfrm>
            <a:off x="759068" y="3719302"/>
            <a:ext cx="1605361" cy="3692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sz="1799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D759BD05-BB74-40AA-928E-E59BE490367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368" y="2901679"/>
            <a:ext cx="1728085" cy="2317204"/>
          </a:xfrm>
          <a:prstGeom prst="rect">
            <a:avLst/>
          </a:prstGeom>
        </p:spPr>
      </p:pic>
      <p:sp>
        <p:nvSpPr>
          <p:cNvPr id="13" name="TextovéPole 12">
            <a:extLst>
              <a:ext uri="{FF2B5EF4-FFF2-40B4-BE49-F238E27FC236}">
                <a16:creationId xmlns:a16="http://schemas.microsoft.com/office/drawing/2014/main" id="{C9073959-31F7-4F8C-8A31-9072312B0E2B}"/>
              </a:ext>
            </a:extLst>
          </p:cNvPr>
          <p:cNvSpPr txBox="1"/>
          <p:nvPr/>
        </p:nvSpPr>
        <p:spPr>
          <a:xfrm>
            <a:off x="4525777" y="5243487"/>
            <a:ext cx="13462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b="1" dirty="0">
                <a:solidFill>
                  <a:srgbClr val="0070C0"/>
                </a:solidFill>
                <a:latin typeface="Georgia" panose="02040502050405020303" pitchFamily="18" charset="0"/>
              </a:rPr>
              <a:t>Rostislav</a:t>
            </a: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390D0C15-1858-4179-A2C7-19C49E5EAEE3}"/>
              </a:ext>
            </a:extLst>
          </p:cNvPr>
          <p:cNvSpPr txBox="1"/>
          <p:nvPr/>
        </p:nvSpPr>
        <p:spPr>
          <a:xfrm>
            <a:off x="5913625" y="3719302"/>
            <a:ext cx="45707" cy="3692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sz="1799" dirty="0"/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C6D886B2-51CD-48BA-9756-57A4A411CF80}"/>
              </a:ext>
            </a:extLst>
          </p:cNvPr>
          <p:cNvSpPr txBox="1"/>
          <p:nvPr/>
        </p:nvSpPr>
        <p:spPr>
          <a:xfrm>
            <a:off x="5636258" y="2971919"/>
            <a:ext cx="914162" cy="369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sz="1799" dirty="0"/>
          </a:p>
        </p:txBody>
      </p: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25B4B506-706C-4771-A7EA-A70B1092F748}"/>
              </a:ext>
            </a:extLst>
          </p:cNvPr>
          <p:cNvSpPr txBox="1"/>
          <p:nvPr/>
        </p:nvSpPr>
        <p:spPr>
          <a:xfrm>
            <a:off x="5636258" y="2971919"/>
            <a:ext cx="914162" cy="369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sz="1799" dirty="0"/>
          </a:p>
        </p:txBody>
      </p:sp>
      <p:sp>
        <p:nvSpPr>
          <p:cNvPr id="17" name="TextovéPole 16">
            <a:extLst>
              <a:ext uri="{FF2B5EF4-FFF2-40B4-BE49-F238E27FC236}">
                <a16:creationId xmlns:a16="http://schemas.microsoft.com/office/drawing/2014/main" id="{D79763B7-30AA-4A26-871D-12604CD7D3AF}"/>
              </a:ext>
            </a:extLst>
          </p:cNvPr>
          <p:cNvSpPr txBox="1"/>
          <p:nvPr/>
        </p:nvSpPr>
        <p:spPr>
          <a:xfrm>
            <a:off x="5636258" y="2971919"/>
            <a:ext cx="914162" cy="369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sz="1799" dirty="0"/>
          </a:p>
        </p:txBody>
      </p:sp>
      <p:sp>
        <p:nvSpPr>
          <p:cNvPr id="18" name="TextovéPole 17">
            <a:extLst>
              <a:ext uri="{FF2B5EF4-FFF2-40B4-BE49-F238E27FC236}">
                <a16:creationId xmlns:a16="http://schemas.microsoft.com/office/drawing/2014/main" id="{2CD55F0B-47A3-4B66-8045-64F2BE2E192C}"/>
              </a:ext>
            </a:extLst>
          </p:cNvPr>
          <p:cNvSpPr txBox="1"/>
          <p:nvPr/>
        </p:nvSpPr>
        <p:spPr>
          <a:xfrm>
            <a:off x="6648059" y="5251173"/>
            <a:ext cx="14670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b="1" dirty="0">
                <a:solidFill>
                  <a:srgbClr val="0070C0"/>
                </a:solidFill>
                <a:latin typeface="Georgia" panose="02040502050405020303" pitchFamily="18" charset="0"/>
              </a:rPr>
              <a:t>Michal III</a:t>
            </a:r>
          </a:p>
        </p:txBody>
      </p:sp>
    </p:spTree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/>
          <p:cNvSpPr/>
          <p:nvPr/>
        </p:nvSpPr>
        <p:spPr>
          <a:xfrm>
            <a:off x="1701923" y="1307840"/>
            <a:ext cx="10047145" cy="10154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b="1" dirty="0">
                <a:solidFill>
                  <a:srgbClr val="FF0000"/>
                </a:solidFill>
                <a:latin typeface="Georgia" pitchFamily="18" charset="0"/>
              </a:rPr>
              <a:t>976</a:t>
            </a:r>
            <a:r>
              <a:rPr lang="cs-CZ" sz="1999" b="1" dirty="0">
                <a:solidFill>
                  <a:srgbClr val="FF0000"/>
                </a:solidFill>
                <a:latin typeface="Georgia" pitchFamily="18" charset="0"/>
              </a:rPr>
              <a:t> </a:t>
            </a:r>
            <a:r>
              <a:rPr lang="cs-CZ" sz="1999" dirty="0">
                <a:latin typeface="Georgia" pitchFamily="18" charset="0"/>
              </a:rPr>
              <a:t> </a:t>
            </a:r>
            <a:r>
              <a:rPr lang="cs-CZ" dirty="0">
                <a:latin typeface="Georgia" pitchFamily="18" charset="0"/>
              </a:rPr>
              <a:t>první benediktinský klášter v českých zemích – </a:t>
            </a:r>
            <a:r>
              <a:rPr lang="cs-CZ" u="sng" dirty="0">
                <a:solidFill>
                  <a:srgbClr val="0070C0"/>
                </a:solidFill>
                <a:latin typeface="Georgia" pitchFamily="18" charset="0"/>
              </a:rPr>
              <a:t>ženský klášter sv. Jiří na Hradčanech </a:t>
            </a:r>
          </a:p>
          <a:p>
            <a:r>
              <a:rPr lang="cs-CZ" b="1" dirty="0">
                <a:solidFill>
                  <a:srgbClr val="FF0000"/>
                </a:solidFill>
                <a:latin typeface="Georgia" pitchFamily="18" charset="0"/>
              </a:rPr>
              <a:t>993 </a:t>
            </a:r>
            <a:r>
              <a:rPr lang="cs-CZ" sz="1999" b="1" dirty="0">
                <a:solidFill>
                  <a:srgbClr val="FF0000"/>
                </a:solidFill>
                <a:latin typeface="Georgia" pitchFamily="18" charset="0"/>
              </a:rPr>
              <a:t> </a:t>
            </a:r>
            <a:r>
              <a:rPr lang="cs-CZ" dirty="0">
                <a:latin typeface="Georgia" pitchFamily="18" charset="0"/>
              </a:rPr>
              <a:t>první </a:t>
            </a:r>
            <a:r>
              <a:rPr lang="cs-CZ" u="sng" dirty="0">
                <a:solidFill>
                  <a:srgbClr val="0070C0"/>
                </a:solidFill>
                <a:latin typeface="Georgia" pitchFamily="18" charset="0"/>
              </a:rPr>
              <a:t>mužský klášter v Břevnově</a:t>
            </a:r>
            <a:r>
              <a:rPr lang="cs-CZ" dirty="0">
                <a:solidFill>
                  <a:srgbClr val="0070C0"/>
                </a:solidFill>
                <a:latin typeface="Georgia" pitchFamily="18" charset="0"/>
              </a:rPr>
              <a:t>,</a:t>
            </a:r>
            <a:r>
              <a:rPr lang="cs-CZ" dirty="0">
                <a:latin typeface="Georgia" pitchFamily="18" charset="0"/>
              </a:rPr>
              <a:t> založen biskupem </a:t>
            </a:r>
            <a:r>
              <a:rPr lang="cs-CZ" dirty="0">
                <a:solidFill>
                  <a:srgbClr val="0070C0"/>
                </a:solidFill>
                <a:latin typeface="Georgia" pitchFamily="18" charset="0"/>
              </a:rPr>
              <a:t>sv. Vojtěchem </a:t>
            </a:r>
            <a:r>
              <a:rPr lang="cs-CZ" dirty="0">
                <a:latin typeface="Georgia" pitchFamily="18" charset="0"/>
              </a:rPr>
              <a:t>a </a:t>
            </a:r>
            <a:r>
              <a:rPr lang="cs-CZ" dirty="0">
                <a:solidFill>
                  <a:srgbClr val="0070C0"/>
                </a:solidFill>
                <a:latin typeface="Georgia" pitchFamily="18" charset="0"/>
              </a:rPr>
              <a:t>Boleslavem II.</a:t>
            </a:r>
          </a:p>
          <a:p>
            <a:pPr indent="-179946" defTabSz="359892"/>
            <a:r>
              <a:rPr lang="cs-CZ" dirty="0">
                <a:solidFill>
                  <a:srgbClr val="0070C0"/>
                </a:solidFill>
                <a:latin typeface="Georgia" pitchFamily="18" charset="0"/>
              </a:rPr>
              <a:t>	 </a:t>
            </a:r>
            <a:r>
              <a:rPr lang="cs-CZ" dirty="0">
                <a:latin typeface="Georgia" pitchFamily="18" charset="0"/>
              </a:rPr>
              <a:t>od roku </a:t>
            </a:r>
            <a:r>
              <a:rPr lang="cs-CZ" b="1" dirty="0">
                <a:solidFill>
                  <a:srgbClr val="FF0000"/>
                </a:solidFill>
                <a:latin typeface="Georgia" pitchFamily="18" charset="0"/>
              </a:rPr>
              <a:t>1993</a:t>
            </a:r>
            <a:r>
              <a:rPr lang="cs-CZ" dirty="0">
                <a:latin typeface="Georgia" pitchFamily="18" charset="0"/>
              </a:rPr>
              <a:t> </a:t>
            </a:r>
            <a:r>
              <a:rPr lang="cs-CZ" dirty="0">
                <a:solidFill>
                  <a:srgbClr val="0070C0"/>
                </a:solidFill>
                <a:latin typeface="Georgia" pitchFamily="18" charset="0"/>
              </a:rPr>
              <a:t>Benediktinské arciopatství sv. Vojtěcha a sv. Markéty </a:t>
            </a:r>
          </a:p>
        </p:txBody>
      </p:sp>
      <p:pic>
        <p:nvPicPr>
          <p:cNvPr id="10" name="Obrázek 9" descr="Břevnovský klášter 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750596" y="3172967"/>
            <a:ext cx="3508879" cy="2635558"/>
          </a:xfrm>
          <a:prstGeom prst="rect">
            <a:avLst/>
          </a:prstGeom>
        </p:spPr>
      </p:pic>
      <p:pic>
        <p:nvPicPr>
          <p:cNvPr id="12" name="Obrázek 11" descr="klášter sv. Jiří 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673695" y="3028951"/>
            <a:ext cx="3703746" cy="2779574"/>
          </a:xfrm>
          <a:prstGeom prst="rect">
            <a:avLst/>
          </a:prstGeom>
        </p:spPr>
      </p:pic>
      <p:sp>
        <p:nvSpPr>
          <p:cNvPr id="15" name="Nadpis 14">
            <a:extLst>
              <a:ext uri="{FF2B5EF4-FFF2-40B4-BE49-F238E27FC236}">
                <a16:creationId xmlns:a16="http://schemas.microsoft.com/office/drawing/2014/main" id="{976363FD-78A0-4DE5-9A6E-1851545702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599" dirty="0">
                <a:solidFill>
                  <a:srgbClr val="0070C0"/>
                </a:solidFill>
                <a:latin typeface="Georgia" pitchFamily="18" charset="0"/>
                <a:cs typeface="Times New Roman" pitchFamily="18" charset="0"/>
              </a:rPr>
              <a:t>Scholé</a:t>
            </a:r>
            <a:endParaRPr lang="cs-CZ" dirty="0"/>
          </a:p>
        </p:txBody>
      </p:sp>
      <p:pic>
        <p:nvPicPr>
          <p:cNvPr id="1027" name="Picture 3" descr="Výsledek obrázku pro sv. Vojtěch">
            <a:hlinkClick r:id="rId5"/>
            <a:extLst>
              <a:ext uri="{FF2B5EF4-FFF2-40B4-BE49-F238E27FC236}">
                <a16:creationId xmlns:a16="http://schemas.microsoft.com/office/drawing/2014/main" id="{42C21F5A-4146-44ED-9C3A-CA27CEA407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7218" y="2426219"/>
            <a:ext cx="2174340" cy="3382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ovéPole 15">
            <a:extLst>
              <a:ext uri="{FF2B5EF4-FFF2-40B4-BE49-F238E27FC236}">
                <a16:creationId xmlns:a16="http://schemas.microsoft.com/office/drawing/2014/main" id="{CFB6A3A3-9C99-4427-ADD7-14DE9B6A219B}"/>
              </a:ext>
            </a:extLst>
          </p:cNvPr>
          <p:cNvSpPr txBox="1"/>
          <p:nvPr/>
        </p:nvSpPr>
        <p:spPr>
          <a:xfrm flipH="1">
            <a:off x="5141405" y="5911498"/>
            <a:ext cx="2609191" cy="584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799" b="1" dirty="0">
                <a:solidFill>
                  <a:srgbClr val="0070C0"/>
                </a:solidFill>
                <a:latin typeface="Georgia" panose="02040502050405020303" pitchFamily="18" charset="0"/>
              </a:rPr>
              <a:t>Sv. Vojtěch  </a:t>
            </a:r>
          </a:p>
          <a:p>
            <a:pPr algn="ctr"/>
            <a:r>
              <a:rPr lang="cs-CZ" sz="1400" dirty="0">
                <a:solidFill>
                  <a:srgbClr val="0070C0"/>
                </a:solidFill>
                <a:latin typeface="Georgia" panose="02040502050405020303" pitchFamily="18" charset="0"/>
              </a:rPr>
              <a:t>(</a:t>
            </a:r>
            <a:r>
              <a:rPr lang="it-IT" sz="1400" dirty="0">
                <a:solidFill>
                  <a:srgbClr val="0070C0"/>
                </a:solidFill>
                <a:latin typeface="Georgia" panose="02040502050405020303" pitchFamily="18" charset="0"/>
              </a:rPr>
              <a:t>*asi 956 – †23. dubna 997</a:t>
            </a:r>
            <a:r>
              <a:rPr lang="cs-CZ" sz="1400" dirty="0">
                <a:solidFill>
                  <a:srgbClr val="0070C0"/>
                </a:solidFill>
                <a:latin typeface="Georgia" panose="02040502050405020303" pitchFamily="18" charset="0"/>
              </a:rPr>
              <a:t>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1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cs-CZ" sz="4000" dirty="0">
                <a:solidFill>
                  <a:srgbClr val="0070C0"/>
                </a:solidFill>
                <a:latin typeface="Georgia" pitchFamily="18" charset="0"/>
                <a:cs typeface="Times New Roman" pitchFamily="18" charset="0"/>
              </a:rPr>
              <a:t>Scholé</a:t>
            </a:r>
            <a:endParaRPr lang="cs-CZ" sz="2400" dirty="0"/>
          </a:p>
        </p:txBody>
      </p:sp>
      <p:sp>
        <p:nvSpPr>
          <p:cNvPr id="26627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1704156" y="1452145"/>
            <a:ext cx="9672081" cy="4858073"/>
          </a:xfrm>
        </p:spPr>
        <p:txBody>
          <a:bodyPr>
            <a:normAutofit/>
          </a:bodyPr>
          <a:lstStyle/>
          <a:p>
            <a:pPr>
              <a:spcBef>
                <a:spcPts val="1000"/>
              </a:spcBef>
              <a:buClr>
                <a:srgbClr val="0033CC"/>
              </a:buClr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cs-CZ" sz="2400" b="1" dirty="0">
                <a:latin typeface="Georgia" pitchFamily="18" charset="0"/>
              </a:rPr>
              <a:t>Protokol, sepsaný o volbě učitele z 18. století, zníť takto:</a:t>
            </a:r>
          </a:p>
          <a:p>
            <a:pPr marL="0" indent="0">
              <a:spcBef>
                <a:spcPts val="0"/>
              </a:spcBef>
              <a:buClr>
                <a:srgbClr val="0033CC"/>
              </a:buClr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cs-CZ" sz="1800" dirty="0">
                <a:latin typeface="Georgia" pitchFamily="18" charset="0"/>
              </a:rPr>
              <a:t>Ježto po smrti dosavadního učitele jen pět uchazečů 				                   se přihlásilo, předsevzata s nimi zkouška před očima 			                                      a ušima celé obce v kostele, potom dále zkoušeni byli 					  na faře.</a:t>
            </a:r>
          </a:p>
          <a:p>
            <a:pPr>
              <a:buClr>
                <a:srgbClr val="0033CC"/>
              </a:buClr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cs-CZ" sz="1800" dirty="0">
              <a:latin typeface="Georgia" pitchFamily="18" charset="0"/>
            </a:endParaRPr>
          </a:p>
          <a:p>
            <a:pPr>
              <a:buClr>
                <a:srgbClr val="0033CC"/>
              </a:buClr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cs-CZ" sz="1800" dirty="0">
              <a:latin typeface="Georgia" pitchFamily="18" charset="0"/>
            </a:endParaRPr>
          </a:p>
          <a:p>
            <a:pPr>
              <a:buClr>
                <a:srgbClr val="0033CC"/>
              </a:buClr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cs-CZ" sz="1800" dirty="0">
              <a:latin typeface="Georgia" pitchFamily="18" charset="0"/>
            </a:endParaRPr>
          </a:p>
          <a:p>
            <a:pPr>
              <a:buClr>
                <a:srgbClr val="0033CC"/>
              </a:buClr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cs-CZ" sz="1800" dirty="0">
              <a:latin typeface="Georgia" pitchFamily="18" charset="0"/>
            </a:endParaRPr>
          </a:p>
          <a:p>
            <a:pPr>
              <a:buClr>
                <a:srgbClr val="0033CC"/>
              </a:buClr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cs-CZ" sz="1800" dirty="0">
              <a:latin typeface="Georgia" pitchFamily="18" charset="0"/>
            </a:endParaRPr>
          </a:p>
          <a:p>
            <a:pPr>
              <a:buClr>
                <a:srgbClr val="0033CC"/>
              </a:buClr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cs-CZ" sz="1800" dirty="0">
              <a:latin typeface="Georgia" pitchFamily="18" charset="0"/>
            </a:endParaRPr>
          </a:p>
          <a:p>
            <a:pPr>
              <a:buClr>
                <a:srgbClr val="0033CC"/>
              </a:buClr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cs-CZ" sz="1800" dirty="0">
              <a:latin typeface="Georgia" pitchFamily="18" charset="0"/>
            </a:endParaRPr>
          </a:p>
          <a:p>
            <a:pPr>
              <a:buClr>
                <a:srgbClr val="0033CC"/>
              </a:buClr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cs-CZ" sz="1800" dirty="0">
              <a:latin typeface="Georgia" pitchFamily="18" charset="0"/>
            </a:endParaRPr>
          </a:p>
          <a:p>
            <a:pPr>
              <a:buClr>
                <a:srgbClr val="0033CC"/>
              </a:buClr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cs-CZ" sz="1800" dirty="0">
              <a:latin typeface="Georgia" pitchFamily="18" charset="0"/>
            </a:endParaRPr>
          </a:p>
          <a:p>
            <a:pPr>
              <a:buClr>
                <a:srgbClr val="0033CC"/>
              </a:buClr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cs-CZ" sz="2400" dirty="0">
              <a:solidFill>
                <a:srgbClr val="0033CC"/>
              </a:solidFill>
              <a:latin typeface="Georgia" pitchFamily="18" charset="0"/>
            </a:endParaRPr>
          </a:p>
        </p:txBody>
      </p:sp>
      <p:pic>
        <p:nvPicPr>
          <p:cNvPr id="6" name="Obrázek 5" descr="škola 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04156" y="2997699"/>
            <a:ext cx="4439458" cy="3312519"/>
          </a:xfrm>
          <a:prstGeom prst="rect">
            <a:avLst/>
          </a:prstGeom>
        </p:spPr>
      </p:pic>
      <p:pic>
        <p:nvPicPr>
          <p:cNvPr id="7" name="Obrázek 6" descr="Václav Gabriel: Obrázky ze školství českého a rakouského z uplynulých století + Obrázky ze školství českého a rakouského z XVIII. a XIX. století (2 knihy dohromady svázané)">
            <a:extLst>
              <a:ext uri="{FF2B5EF4-FFF2-40B4-BE49-F238E27FC236}">
                <a16:creationId xmlns:a16="http://schemas.microsoft.com/office/drawing/2014/main" id="{C632592F-A777-49A3-9855-53D26274FEE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58" t="5636" r="993" b="6924"/>
          <a:stretch/>
        </p:blipFill>
        <p:spPr bwMode="auto">
          <a:xfrm>
            <a:off x="7296616" y="1844824"/>
            <a:ext cx="3123562" cy="446539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209689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C24C344-7018-4858-8892-FB82219A90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600" dirty="0">
                <a:solidFill>
                  <a:srgbClr val="0070C0"/>
                </a:solidFill>
                <a:latin typeface="Georgia" pitchFamily="18" charset="0"/>
                <a:cs typeface="Times New Roman" pitchFamily="18" charset="0"/>
              </a:rPr>
              <a:t>Scholé</a:t>
            </a:r>
            <a:endParaRPr lang="cs-CZ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1701923" y="1556792"/>
            <a:ext cx="9674313" cy="4752528"/>
          </a:xfrm>
        </p:spPr>
        <p:txBody>
          <a:bodyPr>
            <a:normAutofit/>
          </a:bodyPr>
          <a:lstStyle/>
          <a:p>
            <a:pPr>
              <a:buFontTx/>
              <a:buNone/>
            </a:pPr>
            <a:r>
              <a:rPr lang="cs-CZ" sz="2400" b="1" dirty="0">
                <a:solidFill>
                  <a:srgbClr val="0070C0"/>
                </a:solidFill>
                <a:latin typeface="Georgia" pitchFamily="18" charset="0"/>
              </a:rPr>
              <a:t>Martin Oves, </a:t>
            </a:r>
            <a:r>
              <a:rPr lang="cs-CZ" sz="2400" dirty="0">
                <a:solidFill>
                  <a:srgbClr val="0070C0"/>
                </a:solidFill>
                <a:latin typeface="Georgia" pitchFamily="18" charset="0"/>
              </a:rPr>
              <a:t>zdejší švec, 30 let stár, </a:t>
            </a:r>
          </a:p>
          <a:p>
            <a:pPr marL="0" indent="0">
              <a:buNone/>
            </a:pPr>
            <a:r>
              <a:rPr lang="cs-CZ" sz="1900" dirty="0">
                <a:latin typeface="Georgia" pitchFamily="18" charset="0"/>
              </a:rPr>
              <a:t>zpíval v kostele tři písně; ale měl by se učiti    				         mnohé melodie, také hlas jeho mohl by býti 				            lepší. Četl z knihy obstojně, a slabikoval jakž      			                             takž. Tři rukopisy četl prostředně. Zodpovídal    				                  tři otázky z rozumu dosti dobře. Recitoval z     			                 katechismu o svátosti oltářní bez chyby. 	     				                 Napsal tři řádky diktanda – 4 chyby.       					               Počtů jest úplně neznalý.</a:t>
            </a:r>
          </a:p>
          <a:p>
            <a:pPr>
              <a:buNone/>
            </a:pPr>
            <a:endParaRPr lang="cs-CZ" dirty="0"/>
          </a:p>
          <a:p>
            <a:pPr marL="0">
              <a:buNone/>
            </a:pPr>
            <a:r>
              <a:rPr lang="cs-CZ" sz="1400" dirty="0">
                <a:latin typeface="Georgia" panose="02040502050405020303" pitchFamily="18" charset="0"/>
              </a:rPr>
              <a:t>GABRIEL, Václav</a:t>
            </a:r>
            <a:r>
              <a:rPr lang="cs-CZ" sz="1400" i="1" dirty="0">
                <a:latin typeface="Georgia" panose="02040502050405020303" pitchFamily="18" charset="0"/>
              </a:rPr>
              <a:t>. Obrázky ze školství českého a rakouského z XVIII. A XIX. století. </a:t>
            </a:r>
            <a:r>
              <a:rPr lang="cs-CZ" sz="1400" dirty="0">
                <a:latin typeface="Georgia" panose="02040502050405020303" pitchFamily="18" charset="0"/>
              </a:rPr>
              <a:t>Praha: Nákladem spolku pro vydávání laciných knih českých, 1891, s. 50.</a:t>
            </a:r>
          </a:p>
          <a:p>
            <a:pPr marL="0">
              <a:buNone/>
            </a:pPr>
            <a:r>
              <a:rPr lang="cs-CZ" sz="1400" b="0" i="0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Narozen 2. 9. 1836 ve Velkých Chomuticích u Nového Bydžova, zemřel 3. 12. 1911. Učitel, pedagogické stati, dějepisná literatura.</a:t>
            </a:r>
            <a:endParaRPr lang="cs-CZ" sz="1400" dirty="0">
              <a:latin typeface="Georgia" panose="02040502050405020303" pitchFamily="18" charset="0"/>
            </a:endParaRPr>
          </a:p>
          <a:p>
            <a:pPr>
              <a:buNone/>
            </a:pPr>
            <a:endParaRPr lang="cs-CZ" dirty="0"/>
          </a:p>
          <a:p>
            <a:pPr>
              <a:buNone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CBD0DD94-88F2-48E3-AB85-3E579FCB6B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4492" y="2053076"/>
            <a:ext cx="3600400" cy="2751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2972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r>
              <a:rPr lang="cs-CZ" dirty="0">
                <a:solidFill>
                  <a:srgbClr val="0070C0"/>
                </a:solidFill>
                <a:latin typeface="Georgia" pitchFamily="18" charset="0"/>
              </a:rPr>
              <a:t>Scholé</a:t>
            </a:r>
            <a:endParaRPr lang="cs-CZ" dirty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1593436" y="1734741"/>
            <a:ext cx="8821456" cy="4525963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buFontTx/>
              <a:buNone/>
            </a:pPr>
            <a:r>
              <a:rPr lang="cs-CZ" sz="2400" b="1" dirty="0">
                <a:solidFill>
                  <a:srgbClr val="0070C0"/>
                </a:solidFill>
                <a:latin typeface="Georgia" pitchFamily="18" charset="0"/>
              </a:rPr>
              <a:t>Jakub Maučka,</a:t>
            </a:r>
            <a:r>
              <a:rPr lang="cs-CZ" sz="2400" dirty="0">
                <a:solidFill>
                  <a:srgbClr val="0070C0"/>
                </a:solidFill>
                <a:latin typeface="Georgia" pitchFamily="18" charset="0"/>
              </a:rPr>
              <a:t> tkadlec z D.,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cs-CZ" sz="2000" dirty="0">
                <a:latin typeface="Georgia" pitchFamily="18" charset="0"/>
              </a:rPr>
              <a:t>má padesátku za zády; zpíval tři písně, 				                 ale melodie přecházela do mnoha jiných 				             písní, hlas měl by míti silnější, vícekráte 				         vykvikl, což by nemuselo býti. Četl Jana 				                 19, 1 – 7 s deseti chybami, slabikoval Jana			                 18, 23 – 26 bez chyby. Tři rukopisy četl –			             slabě a zajíkal se. Z rozumu tři otázky 				    zodpovídal dobře. Z katechismu recitoval				  bez chyby. Diktanda napsal tři řádky – 				                    5 chyb. Počtů také neznal.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2241ED1C-77EC-492F-A1E4-E6A1FAE737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6460" y="2348880"/>
            <a:ext cx="4609295" cy="2808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5700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2061964" y="260649"/>
            <a:ext cx="8064896" cy="935509"/>
          </a:xfrm>
        </p:spPr>
        <p:txBody>
          <a:bodyPr>
            <a:noAutofit/>
          </a:bodyPr>
          <a:lstStyle/>
          <a:p>
            <a:pPr algn="l"/>
            <a:r>
              <a:rPr lang="cs-CZ" dirty="0">
                <a:solidFill>
                  <a:srgbClr val="0070C0"/>
                </a:solidFill>
                <a:latin typeface="Georgia" pitchFamily="18" charset="0"/>
              </a:rPr>
              <a:t>Scholé</a:t>
            </a:r>
            <a:endParaRPr lang="cs-CZ" dirty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idx="1"/>
          </p:nvPr>
        </p:nvSpPr>
        <p:spPr>
          <a:xfrm>
            <a:off x="1979612" y="1600201"/>
            <a:ext cx="8291264" cy="4525963"/>
          </a:xfrm>
        </p:spPr>
        <p:txBody>
          <a:bodyPr>
            <a:normAutofit/>
          </a:bodyPr>
          <a:lstStyle/>
          <a:p>
            <a:pPr>
              <a:buFontTx/>
              <a:buNone/>
            </a:pPr>
            <a:r>
              <a:rPr lang="cs-CZ" sz="2400" b="1" dirty="0">
                <a:solidFill>
                  <a:srgbClr val="0070C0"/>
                </a:solidFill>
                <a:latin typeface="Georgia" pitchFamily="18" charset="0"/>
              </a:rPr>
              <a:t>Jan Sejkora,</a:t>
            </a:r>
            <a:r>
              <a:rPr lang="cs-CZ" sz="2400" dirty="0">
                <a:solidFill>
                  <a:srgbClr val="0070C0"/>
                </a:solidFill>
                <a:latin typeface="Georgia" pitchFamily="18" charset="0"/>
              </a:rPr>
              <a:t> kotlář zdejší, padesátník, </a:t>
            </a:r>
          </a:p>
          <a:p>
            <a:r>
              <a:rPr lang="cs-CZ" sz="2400" dirty="0">
                <a:latin typeface="Georgia" pitchFamily="18" charset="0"/>
              </a:rPr>
              <a:t>zpíval tři písně dobře. Četl a slabikoval Genesis 10, 13 – 18 dobře. Při katechismu zpozorováno, že v některých částech se neprocvičil. Diktanda napsal 3 řádky – ušlo to, pokud se týče písmen, ale udělal 10 chyb. Z počtů znal jen adici.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583C9DF9-B28D-45BA-BE1C-D56B0C5949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9996" y="4057650"/>
            <a:ext cx="3600450" cy="240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867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AC542E73-70C1-4754-B921-FF38F5E1A6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599" dirty="0">
                <a:solidFill>
                  <a:srgbClr val="0070C0"/>
                </a:solidFill>
                <a:latin typeface="Georgia" pitchFamily="18" charset="0"/>
                <a:cs typeface="Times New Roman" pitchFamily="18" charset="0"/>
              </a:rPr>
              <a:t>Scholé</a:t>
            </a:r>
            <a:endParaRPr lang="cs-CZ" dirty="0"/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A5A40E68-AD09-4B1F-9361-BEEF37FD4A01}"/>
              </a:ext>
            </a:extLst>
          </p:cNvPr>
          <p:cNvSpPr txBox="1"/>
          <p:nvPr/>
        </p:nvSpPr>
        <p:spPr>
          <a:xfrm>
            <a:off x="4466897" y="2280745"/>
            <a:ext cx="2064989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cs-CZ" sz="6000" dirty="0">
                <a:solidFill>
                  <a:srgbClr val="0070C0"/>
                </a:solidFill>
                <a:latin typeface="Georgia" panose="02040502050405020303" pitchFamily="18" charset="0"/>
              </a:rPr>
              <a:t>ÚT</a:t>
            </a:r>
          </a:p>
          <a:p>
            <a:pPr marL="342900" indent="-342900">
              <a:buAutoNum type="arabicPeriod"/>
            </a:pPr>
            <a:r>
              <a:rPr lang="cs-CZ" sz="6000" dirty="0">
                <a:solidFill>
                  <a:srgbClr val="0070C0"/>
                </a:solidFill>
                <a:latin typeface="Georgia" panose="02040502050405020303" pitchFamily="18" charset="0"/>
              </a:rPr>
              <a:t>ÚT </a:t>
            </a:r>
          </a:p>
          <a:p>
            <a:pPr marL="342900" indent="-342900">
              <a:buAutoNum type="arabicPeriod"/>
            </a:pPr>
            <a:r>
              <a:rPr lang="cs-CZ" sz="6000" dirty="0">
                <a:solidFill>
                  <a:srgbClr val="0070C0"/>
                </a:solidFill>
                <a:latin typeface="Georgia" panose="02040502050405020303" pitchFamily="18" charset="0"/>
              </a:rPr>
              <a:t>ÚT</a:t>
            </a:r>
            <a:endParaRPr lang="cs-CZ" sz="2000" dirty="0">
              <a:solidFill>
                <a:srgbClr val="0070C0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7698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2061964" y="260649"/>
            <a:ext cx="8064896" cy="935509"/>
          </a:xfrm>
        </p:spPr>
        <p:txBody>
          <a:bodyPr>
            <a:noAutofit/>
          </a:bodyPr>
          <a:lstStyle/>
          <a:p>
            <a:pPr algn="l"/>
            <a:r>
              <a:rPr lang="cs-CZ" dirty="0">
                <a:solidFill>
                  <a:srgbClr val="0070C0"/>
                </a:solidFill>
                <a:latin typeface="Georgia" pitchFamily="18" charset="0"/>
              </a:rPr>
              <a:t>Scholé</a:t>
            </a:r>
            <a:endParaRPr lang="cs-CZ" dirty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idx="1"/>
          </p:nvPr>
        </p:nvSpPr>
        <p:spPr>
          <a:xfrm>
            <a:off x="1917948" y="1353430"/>
            <a:ext cx="9371384" cy="5171914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buFontTx/>
              <a:buNone/>
            </a:pPr>
            <a:r>
              <a:rPr lang="cs-CZ" sz="2400" b="1" dirty="0">
                <a:solidFill>
                  <a:srgbClr val="0070C0"/>
                </a:solidFill>
                <a:latin typeface="Georgia" pitchFamily="18" charset="0"/>
              </a:rPr>
              <a:t>Václav Senohrab, </a:t>
            </a:r>
            <a:r>
              <a:rPr lang="cs-CZ" sz="2400" dirty="0">
                <a:solidFill>
                  <a:srgbClr val="0070C0"/>
                </a:solidFill>
                <a:latin typeface="Georgia" pitchFamily="18" charset="0"/>
              </a:rPr>
              <a:t>krejčí z S., </a:t>
            </a:r>
          </a:p>
          <a:p>
            <a:pPr marL="0" indent="0" algn="just">
              <a:lnSpc>
                <a:spcPct val="90000"/>
              </a:lnSpc>
              <a:buNone/>
            </a:pPr>
            <a:r>
              <a:rPr lang="cs-CZ" sz="2000" dirty="0">
                <a:latin typeface="Georgia" pitchFamily="18" charset="0"/>
              </a:rPr>
              <a:t>stařec šedesátiletý, měl raději zůstati doma. Zpíval 2 písně; hlas má jako bečící tele, také stále upadal do melodií jiných písní. Četl z Josua – hrozně, slabikoval s velikým namáháním; velké T bylo mu kamenem úrazu. Z rozumu 3 otázky – zůstal na holičkách. Maje čísti 3 rukopisy, přiznal se, že neumí. Z diktanda napsal velmi  obtížně 3 slova – k nepřečtení. Počítati neuměl docela nic; počítal na prstech jako malé dítě. Bylo mu řečeno, že jednal zpozdile, hláse se k probě, což sám slze a vzlykaje uznal.     </a:t>
            </a:r>
          </a:p>
        </p:txBody>
      </p:sp>
      <p:pic>
        <p:nvPicPr>
          <p:cNvPr id="4" name="Obrázek 3" descr="škola 6.jpg">
            <a:extLst>
              <a:ext uri="{FF2B5EF4-FFF2-40B4-BE49-F238E27FC236}">
                <a16:creationId xmlns:a16="http://schemas.microsoft.com/office/drawing/2014/main" id="{22445408-0652-41B3-B316-8F7837F9CCC1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61964" y="3933056"/>
            <a:ext cx="2664296" cy="2378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1276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2061964" y="260649"/>
            <a:ext cx="8064896" cy="720080"/>
          </a:xfrm>
        </p:spPr>
        <p:txBody>
          <a:bodyPr>
            <a:noAutofit/>
          </a:bodyPr>
          <a:lstStyle/>
          <a:p>
            <a:pPr algn="l"/>
            <a:r>
              <a:rPr lang="cs-CZ" dirty="0">
                <a:solidFill>
                  <a:srgbClr val="0070C0"/>
                </a:solidFill>
                <a:latin typeface="Georgia" pitchFamily="18" charset="0"/>
              </a:rPr>
              <a:t>Scholé</a:t>
            </a:r>
            <a:endParaRPr lang="cs-CZ" dirty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idx="1"/>
          </p:nvPr>
        </p:nvSpPr>
        <p:spPr>
          <a:xfrm>
            <a:off x="1979612" y="1196753"/>
            <a:ext cx="8291264" cy="4929411"/>
          </a:xfrm>
        </p:spPr>
        <p:txBody>
          <a:bodyPr>
            <a:normAutofit/>
          </a:bodyPr>
          <a:lstStyle/>
          <a:p>
            <a:pPr marL="0" defTabSz="180000">
              <a:buNone/>
            </a:pPr>
            <a:r>
              <a:rPr lang="cs-CZ" sz="2400" b="1" dirty="0">
                <a:solidFill>
                  <a:srgbClr val="0070C0"/>
                </a:solidFill>
                <a:latin typeface="Georgia" pitchFamily="18" charset="0"/>
              </a:rPr>
              <a:t>Jan Vojtů,</a:t>
            </a:r>
            <a:r>
              <a:rPr lang="cs-CZ" sz="2400" dirty="0">
                <a:solidFill>
                  <a:srgbClr val="0070C0"/>
                </a:solidFill>
                <a:latin typeface="Georgia" pitchFamily="18" charset="0"/>
              </a:rPr>
              <a:t> </a:t>
            </a:r>
            <a:r>
              <a:rPr lang="cs-CZ" sz="2000" dirty="0">
                <a:solidFill>
                  <a:srgbClr val="0070C0"/>
                </a:solidFill>
                <a:latin typeface="Georgia" pitchFamily="18" charset="0"/>
              </a:rPr>
              <a:t>poddůstojník z N.; ztratil v bitvě nohu, 45 let stár, </a:t>
            </a:r>
          </a:p>
          <a:p>
            <a:pPr>
              <a:lnSpc>
                <a:spcPct val="90000"/>
              </a:lnSpc>
            </a:pPr>
            <a:r>
              <a:rPr lang="cs-CZ" sz="2400" dirty="0">
                <a:latin typeface="Georgia" pitchFamily="18" charset="0"/>
              </a:rPr>
              <a:t>zpíval 3 písně dobře, má silný hlas, ale melodie chyběla. Tři rukopisy četl hbitě. Četl a slabikoval z Genesis 10, 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cs-CZ" sz="2400" dirty="0">
                <a:latin typeface="Georgia" pitchFamily="18" charset="0"/>
              </a:rPr>
              <a:t>     13 – 18 obstojně. Katechismus uměl dobře. Čtyři otázky z rozumu – tak tak. Diktando 3 řádky, ale 8 chyb. Z počtů znal addici a trošku subtrakce.</a:t>
            </a:r>
          </a:p>
          <a:p>
            <a:pPr>
              <a:lnSpc>
                <a:spcPct val="90000"/>
              </a:lnSpc>
            </a:pPr>
            <a:endParaRPr lang="cs-CZ" sz="2400" dirty="0">
              <a:latin typeface="Georgia" pitchFamily="18" charset="0"/>
            </a:endParaRPr>
          </a:p>
          <a:p>
            <a:pPr marL="0" indent="0">
              <a:buNone/>
            </a:pPr>
            <a:r>
              <a:rPr lang="cs-CZ" sz="2400" dirty="0">
                <a:latin typeface="Georgia" pitchFamily="18" charset="0"/>
              </a:rPr>
              <a:t>Protože Jakub Maučka vždy „bonae famae“ </a:t>
            </a:r>
          </a:p>
          <a:p>
            <a:pPr marL="0" indent="0">
              <a:buNone/>
            </a:pPr>
            <a:r>
              <a:rPr lang="cs-CZ" sz="2400" dirty="0">
                <a:latin typeface="Georgia" pitchFamily="18" charset="0"/>
              </a:rPr>
              <a:t>byl a přímluvčích mnoho měl, obdržel místo.</a:t>
            </a:r>
          </a:p>
          <a:p>
            <a:pPr>
              <a:lnSpc>
                <a:spcPct val="90000"/>
              </a:lnSpc>
              <a:buFontTx/>
              <a:buNone/>
            </a:pPr>
            <a:endParaRPr lang="cs-CZ" sz="2400" dirty="0">
              <a:latin typeface="Georgia" pitchFamily="18" charset="0"/>
            </a:endParaRPr>
          </a:p>
          <a:p>
            <a:pPr>
              <a:lnSpc>
                <a:spcPct val="90000"/>
              </a:lnSpc>
              <a:buFontTx/>
              <a:buNone/>
            </a:pPr>
            <a:r>
              <a:rPr lang="cs-CZ" sz="1400" dirty="0">
                <a:solidFill>
                  <a:srgbClr val="0070C0"/>
                </a:solidFill>
                <a:latin typeface="Georgia" pitchFamily="18" charset="0"/>
              </a:rPr>
              <a:t>bonae famae </a:t>
            </a:r>
            <a:r>
              <a:rPr lang="cs-CZ" sz="1400" dirty="0">
                <a:latin typeface="Georgia" pitchFamily="18" charset="0"/>
              </a:rPr>
              <a:t>– dobré pověsti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A264C1ED-1122-4005-96D2-C78BABBB78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4652" y="3284984"/>
            <a:ext cx="1954560" cy="2994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8756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 descr="Image:Joseph II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0591" y="1740702"/>
            <a:ext cx="1901472" cy="3476977"/>
          </a:xfrm>
          <a:prstGeom prst="rect">
            <a:avLst/>
          </a:prstGeom>
          <a:noFill/>
        </p:spPr>
      </p:pic>
      <p:sp>
        <p:nvSpPr>
          <p:cNvPr id="3" name="Obdélník 2"/>
          <p:cNvSpPr/>
          <p:nvPr/>
        </p:nvSpPr>
        <p:spPr>
          <a:xfrm>
            <a:off x="1341884" y="5434783"/>
            <a:ext cx="10254256" cy="5846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3199" b="1" dirty="0">
                <a:solidFill>
                  <a:srgbClr val="0070C0"/>
                </a:solidFill>
                <a:latin typeface="Georgia" pitchFamily="18" charset="0"/>
              </a:rPr>
              <a:t>„Schulwesen ist und bleibt allzeit ein Politicum“</a:t>
            </a:r>
          </a:p>
        </p:txBody>
      </p:sp>
      <p:pic>
        <p:nvPicPr>
          <p:cNvPr id="35842" name="Picture 2" descr="C:\Documents and Settings\Dag - Hrubý\Dokumenty\Obrázky\cisar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67676" y="3507202"/>
            <a:ext cx="1470926" cy="1710477"/>
          </a:xfrm>
          <a:prstGeom prst="rect">
            <a:avLst/>
          </a:prstGeom>
          <a:noFill/>
        </p:spPr>
      </p:pic>
      <p:pic>
        <p:nvPicPr>
          <p:cNvPr id="7" name="Obrázek 6" descr="Marie Teresie 1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814235" y="1700301"/>
            <a:ext cx="4600923" cy="3004684"/>
          </a:xfrm>
          <a:prstGeom prst="rect">
            <a:avLst/>
          </a:prstGeom>
        </p:spPr>
      </p:pic>
      <p:pic>
        <p:nvPicPr>
          <p:cNvPr id="10" name="Obrázek 9" descr="Marie Teresie 3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411402" y="1744176"/>
            <a:ext cx="1383475" cy="1710477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136922C3-775A-46BD-921E-851A97C1BC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1884" y="893"/>
            <a:ext cx="9843406" cy="1422325"/>
          </a:xfrm>
        </p:spPr>
        <p:txBody>
          <a:bodyPr>
            <a:normAutofit/>
          </a:bodyPr>
          <a:lstStyle/>
          <a:p>
            <a:r>
              <a:rPr lang="cs-CZ" sz="3999" dirty="0">
                <a:solidFill>
                  <a:srgbClr val="0070C0"/>
                </a:solidFill>
                <a:latin typeface="Georgia" pitchFamily="18" charset="0"/>
              </a:rPr>
              <a:t>Scholé</a:t>
            </a:r>
            <a:endParaRPr lang="cs-CZ" dirty="0"/>
          </a:p>
        </p:txBody>
      </p:sp>
      <p:pic>
        <p:nvPicPr>
          <p:cNvPr id="11" name="Obrázek 10" descr="Obsah obrázku text&#10;&#10;Popis byl vytvořen automaticky">
            <a:extLst>
              <a:ext uri="{FF2B5EF4-FFF2-40B4-BE49-F238E27FC236}">
                <a16:creationId xmlns:a16="http://schemas.microsoft.com/office/drawing/2014/main" id="{727E447F-2BC5-4B0B-9006-7CF9E093697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5076" y="1707168"/>
            <a:ext cx="1898960" cy="3004684"/>
          </a:xfrm>
          <a:prstGeom prst="rect">
            <a:avLst/>
          </a:prstGeom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id="{A173A19D-A475-43B9-B418-C9A39C5B6CA4}"/>
              </a:ext>
            </a:extLst>
          </p:cNvPr>
          <p:cNvSpPr txBox="1"/>
          <p:nvPr/>
        </p:nvSpPr>
        <p:spPr>
          <a:xfrm>
            <a:off x="7210581" y="4552617"/>
            <a:ext cx="3586908" cy="70770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999" dirty="0">
                <a:solidFill>
                  <a:srgbClr val="FF0000"/>
                </a:solidFill>
                <a:latin typeface="Georgia" pitchFamily="18" charset="0"/>
              </a:rPr>
              <a:t>1770 </a:t>
            </a:r>
            <a:r>
              <a:rPr lang="cs-CZ" sz="1799" dirty="0">
                <a:latin typeface="Georgia" pitchFamily="18" charset="0"/>
              </a:rPr>
              <a:t>Marie Terezie 28. září</a:t>
            </a:r>
            <a:endParaRPr lang="cs-CZ" sz="1799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85900" y="41898"/>
            <a:ext cx="7508612" cy="993863"/>
          </a:xfrm>
        </p:spPr>
        <p:txBody>
          <a:bodyPr>
            <a:normAutofit/>
          </a:bodyPr>
          <a:lstStyle/>
          <a:p>
            <a:r>
              <a:rPr lang="cs-CZ" sz="3599" dirty="0">
                <a:solidFill>
                  <a:srgbClr val="0070C0"/>
                </a:solidFill>
                <a:latin typeface="Georgia" panose="02040502050405020303" pitchFamily="18" charset="0"/>
              </a:rPr>
              <a:t>Scholé</a:t>
            </a:r>
          </a:p>
        </p:txBody>
      </p:sp>
      <p:sp>
        <p:nvSpPr>
          <p:cNvPr id="3" name="Obdélník 2"/>
          <p:cNvSpPr/>
          <p:nvPr/>
        </p:nvSpPr>
        <p:spPr>
          <a:xfrm>
            <a:off x="1485900" y="1129595"/>
            <a:ext cx="10068332" cy="5312984"/>
          </a:xfrm>
          <a:prstGeom prst="rect">
            <a:avLst/>
          </a:prstGeom>
        </p:spPr>
        <p:txBody>
          <a:bodyPr wrap="square" lIns="80126" tIns="40064" rIns="80126" bIns="40064">
            <a:spAutoFit/>
          </a:bodyPr>
          <a:lstStyle/>
          <a:p>
            <a:pPr>
              <a:tabLst>
                <a:tab pos="0" algn="l"/>
                <a:tab pos="801232" algn="l"/>
                <a:tab pos="1602462" algn="l"/>
                <a:tab pos="2403694" algn="l"/>
                <a:tab pos="3204924" algn="l"/>
                <a:tab pos="4006156" algn="l"/>
                <a:tab pos="4807387" algn="l"/>
                <a:tab pos="5608618" algn="l"/>
                <a:tab pos="6409849" algn="l"/>
                <a:tab pos="7211080" algn="l"/>
                <a:tab pos="8012312" algn="l"/>
                <a:tab pos="8813543" algn="l"/>
              </a:tabLst>
            </a:pPr>
            <a:r>
              <a:rPr lang="cs-CZ" sz="1600" dirty="0">
                <a:solidFill>
                  <a:srgbClr val="000000"/>
                </a:solidFill>
                <a:latin typeface="Georgia" panose="02040502050405020303" pitchFamily="18" charset="0"/>
                <a:ea typeface="DejaVu Sans" charset="0"/>
                <a:cs typeface="DejaVu Sans" charset="0"/>
              </a:rPr>
              <a:t>V USA se uskutečnil výzkum, v němž bylo 132 profesorů dějin pedagogiky na vysokých školách požádáno, aby označili nejvýznamnější pedagogy  a jejich díla v dějinách. Tak byl sestaven následující žebříček:</a:t>
            </a:r>
          </a:p>
          <a:p>
            <a:pPr>
              <a:tabLst>
                <a:tab pos="0" algn="l"/>
                <a:tab pos="801232" algn="l"/>
                <a:tab pos="1602462" algn="l"/>
                <a:tab pos="2403694" algn="l"/>
                <a:tab pos="3204924" algn="l"/>
                <a:tab pos="4006156" algn="l"/>
                <a:tab pos="4807387" algn="l"/>
                <a:tab pos="5608618" algn="l"/>
                <a:tab pos="6409849" algn="l"/>
                <a:tab pos="7211080" algn="l"/>
                <a:tab pos="8012312" algn="l"/>
                <a:tab pos="8813543" algn="l"/>
              </a:tabLst>
            </a:pPr>
            <a:endParaRPr lang="cs-CZ" sz="1600" dirty="0">
              <a:solidFill>
                <a:srgbClr val="000000"/>
              </a:solidFill>
              <a:latin typeface="Georgia" panose="02040502050405020303" pitchFamily="18" charset="0"/>
              <a:ea typeface="DejaVu Sans" charset="0"/>
              <a:cs typeface="DejaVu Sans" charset="0"/>
            </a:endParaRPr>
          </a:p>
          <a:p>
            <a:pPr>
              <a:buClr>
                <a:srgbClr val="3333FF"/>
              </a:buClr>
              <a:tabLst>
                <a:tab pos="0" algn="l"/>
                <a:tab pos="801232" algn="l"/>
                <a:tab pos="1602462" algn="l"/>
                <a:tab pos="2403694" algn="l"/>
                <a:tab pos="3204924" algn="l"/>
                <a:tab pos="4006156" algn="l"/>
                <a:tab pos="4807387" algn="l"/>
                <a:tab pos="5608618" algn="l"/>
                <a:tab pos="6409849" algn="l"/>
                <a:tab pos="7211080" algn="l"/>
                <a:tab pos="8012312" algn="l"/>
                <a:tab pos="8813543" algn="l"/>
              </a:tabLst>
            </a:pPr>
            <a:r>
              <a:rPr lang="cs-CZ" sz="1600" b="1" dirty="0">
                <a:solidFill>
                  <a:srgbClr val="0070C0"/>
                </a:solidFill>
                <a:latin typeface="Georgia" panose="02040502050405020303" pitchFamily="18" charset="0"/>
                <a:ea typeface="DejaVu Sans" charset="0"/>
                <a:cs typeface="DejaVu Sans" charset="0"/>
              </a:rPr>
              <a:t>Jean Jacques ROUSSEAU </a:t>
            </a:r>
            <a:r>
              <a:rPr lang="cs-CZ" sz="1600" dirty="0">
                <a:solidFill>
                  <a:srgbClr val="0070C0"/>
                </a:solidFill>
                <a:latin typeface="Georgia" panose="02040502050405020303" pitchFamily="18" charset="0"/>
                <a:ea typeface="DejaVu Sans" charset="0"/>
                <a:cs typeface="DejaVu Sans" charset="0"/>
              </a:rPr>
              <a:t>(1712-1778)	</a:t>
            </a:r>
            <a:r>
              <a:rPr lang="cs-CZ" sz="1600" dirty="0">
                <a:solidFill>
                  <a:srgbClr val="000000"/>
                </a:solidFill>
                <a:latin typeface="Georgia" panose="02040502050405020303" pitchFamily="18" charset="0"/>
                <a:ea typeface="DejaVu Sans" charset="0"/>
                <a:cs typeface="DejaVu Sans" charset="0"/>
              </a:rPr>
              <a:t>	</a:t>
            </a:r>
          </a:p>
          <a:p>
            <a:pPr>
              <a:buClr>
                <a:srgbClr val="3333FF"/>
              </a:buClr>
              <a:tabLst>
                <a:tab pos="0" algn="l"/>
                <a:tab pos="801232" algn="l"/>
                <a:tab pos="1602462" algn="l"/>
                <a:tab pos="2403694" algn="l"/>
                <a:tab pos="3204924" algn="l"/>
                <a:tab pos="4006156" algn="l"/>
                <a:tab pos="4807387" algn="l"/>
                <a:tab pos="5608618" algn="l"/>
                <a:tab pos="6409849" algn="l"/>
                <a:tab pos="7211080" algn="l"/>
                <a:tab pos="8012312" algn="l"/>
                <a:tab pos="8813543" algn="l"/>
              </a:tabLst>
            </a:pPr>
            <a:r>
              <a:rPr lang="cs-CZ" sz="1600" b="1" dirty="0">
                <a:solidFill>
                  <a:srgbClr val="0070C0"/>
                </a:solidFill>
                <a:latin typeface="Georgia" panose="02040502050405020303" pitchFamily="18" charset="0"/>
                <a:ea typeface="DejaVu Sans" charset="0"/>
                <a:cs typeface="DejaVu Sans" charset="0"/>
              </a:rPr>
              <a:t>John DEWEY </a:t>
            </a:r>
            <a:r>
              <a:rPr lang="cs-CZ" sz="1600" dirty="0">
                <a:solidFill>
                  <a:srgbClr val="0070C0"/>
                </a:solidFill>
                <a:latin typeface="Georgia" panose="02040502050405020303" pitchFamily="18" charset="0"/>
                <a:ea typeface="DejaVu Sans" charset="0"/>
                <a:cs typeface="DejaVu Sans" charset="0"/>
              </a:rPr>
              <a:t>(1859-1952)</a:t>
            </a:r>
            <a:r>
              <a:rPr lang="cs-CZ" sz="1600" dirty="0">
                <a:solidFill>
                  <a:srgbClr val="000000"/>
                </a:solidFill>
                <a:latin typeface="Georgia" panose="02040502050405020303" pitchFamily="18" charset="0"/>
                <a:ea typeface="DejaVu Sans" charset="0"/>
                <a:cs typeface="DejaVu Sans" charset="0"/>
              </a:rPr>
              <a:t>			</a:t>
            </a:r>
          </a:p>
          <a:p>
            <a:pPr>
              <a:buClr>
                <a:srgbClr val="3333FF"/>
              </a:buClr>
              <a:tabLst>
                <a:tab pos="0" algn="l"/>
                <a:tab pos="801232" algn="l"/>
                <a:tab pos="1602462" algn="l"/>
                <a:tab pos="2403694" algn="l"/>
                <a:tab pos="3204924" algn="l"/>
                <a:tab pos="4006156" algn="l"/>
                <a:tab pos="4807387" algn="l"/>
                <a:tab pos="5608618" algn="l"/>
                <a:tab pos="6409849" algn="l"/>
                <a:tab pos="7211080" algn="l"/>
                <a:tab pos="8012312" algn="l"/>
                <a:tab pos="8813543" algn="l"/>
              </a:tabLst>
            </a:pPr>
            <a:r>
              <a:rPr lang="cs-CZ" sz="1600" b="1" dirty="0">
                <a:solidFill>
                  <a:srgbClr val="0070C0"/>
                </a:solidFill>
                <a:latin typeface="Georgia" panose="02040502050405020303" pitchFamily="18" charset="0"/>
                <a:ea typeface="DejaVu Sans" charset="0"/>
                <a:cs typeface="DejaVu Sans" charset="0"/>
              </a:rPr>
              <a:t>Jan Amos KOMENSKÝ </a:t>
            </a:r>
            <a:r>
              <a:rPr lang="cs-CZ" sz="1600" dirty="0">
                <a:solidFill>
                  <a:srgbClr val="0070C0"/>
                </a:solidFill>
                <a:latin typeface="Georgia" panose="02040502050405020303" pitchFamily="18" charset="0"/>
                <a:ea typeface="DejaVu Sans" charset="0"/>
                <a:cs typeface="DejaVu Sans" charset="0"/>
              </a:rPr>
              <a:t>(1592-1670)</a:t>
            </a:r>
            <a:r>
              <a:rPr lang="cs-CZ" sz="1600" dirty="0">
                <a:solidFill>
                  <a:srgbClr val="000000"/>
                </a:solidFill>
                <a:latin typeface="Georgia" panose="02040502050405020303" pitchFamily="18" charset="0"/>
                <a:ea typeface="DejaVu Sans" charset="0"/>
                <a:cs typeface="DejaVu Sans" charset="0"/>
              </a:rPr>
              <a:t>		</a:t>
            </a:r>
          </a:p>
          <a:p>
            <a:pPr>
              <a:buClr>
                <a:srgbClr val="3333FF"/>
              </a:buClr>
              <a:tabLst>
                <a:tab pos="0" algn="l"/>
                <a:tab pos="801232" algn="l"/>
                <a:tab pos="1602462" algn="l"/>
                <a:tab pos="2403694" algn="l"/>
                <a:tab pos="3204924" algn="l"/>
                <a:tab pos="4006156" algn="l"/>
                <a:tab pos="4807387" algn="l"/>
                <a:tab pos="5608618" algn="l"/>
                <a:tab pos="6409849" algn="l"/>
                <a:tab pos="7211080" algn="l"/>
                <a:tab pos="8012312" algn="l"/>
                <a:tab pos="8813543" algn="l"/>
              </a:tabLst>
            </a:pPr>
            <a:r>
              <a:rPr lang="cs-CZ" sz="1600" b="1" dirty="0">
                <a:solidFill>
                  <a:srgbClr val="0070C0"/>
                </a:solidFill>
                <a:latin typeface="Georgia" panose="02040502050405020303" pitchFamily="18" charset="0"/>
                <a:ea typeface="DejaVu Sans" charset="0"/>
                <a:cs typeface="DejaVu Sans" charset="0"/>
              </a:rPr>
              <a:t>PLATON</a:t>
            </a:r>
            <a:r>
              <a:rPr lang="cs-CZ" sz="1600" b="1" dirty="0">
                <a:solidFill>
                  <a:srgbClr val="3333FF"/>
                </a:solidFill>
                <a:latin typeface="Georgia" panose="02040502050405020303" pitchFamily="18" charset="0"/>
                <a:ea typeface="DejaVu Sans" charset="0"/>
                <a:cs typeface="DejaVu Sans" charset="0"/>
              </a:rPr>
              <a:t>  </a:t>
            </a:r>
            <a:r>
              <a:rPr lang="cs-CZ" sz="1600" dirty="0">
                <a:solidFill>
                  <a:srgbClr val="0070C0"/>
                </a:solidFill>
                <a:latin typeface="Georgia" panose="02040502050405020303" pitchFamily="18" charset="0"/>
                <a:ea typeface="DejaVu Sans" charset="0"/>
                <a:cs typeface="DejaVu Sans" charset="0"/>
              </a:rPr>
              <a:t>(427-347 př. n. l)</a:t>
            </a:r>
            <a:r>
              <a:rPr lang="cs-CZ" sz="1600" dirty="0">
                <a:solidFill>
                  <a:srgbClr val="000000"/>
                </a:solidFill>
                <a:latin typeface="Georgia" panose="02040502050405020303" pitchFamily="18" charset="0"/>
                <a:ea typeface="DejaVu Sans" charset="0"/>
                <a:cs typeface="DejaVu Sans" charset="0"/>
              </a:rPr>
              <a:t>			</a:t>
            </a:r>
          </a:p>
          <a:p>
            <a:pPr>
              <a:buClr>
                <a:srgbClr val="3333FF"/>
              </a:buClr>
              <a:tabLst>
                <a:tab pos="0" algn="l"/>
                <a:tab pos="801232" algn="l"/>
                <a:tab pos="1602462" algn="l"/>
                <a:tab pos="2403694" algn="l"/>
                <a:tab pos="3204924" algn="l"/>
                <a:tab pos="4006156" algn="l"/>
                <a:tab pos="4807387" algn="l"/>
                <a:tab pos="5608618" algn="l"/>
                <a:tab pos="6409849" algn="l"/>
                <a:tab pos="7211080" algn="l"/>
                <a:tab pos="8012312" algn="l"/>
                <a:tab pos="8813543" algn="l"/>
              </a:tabLst>
            </a:pPr>
            <a:r>
              <a:rPr lang="cs-CZ" sz="1600" b="1" dirty="0">
                <a:solidFill>
                  <a:srgbClr val="0070C0"/>
                </a:solidFill>
                <a:latin typeface="Georgia" panose="02040502050405020303" pitchFamily="18" charset="0"/>
                <a:ea typeface="DejaVu Sans" charset="0"/>
                <a:cs typeface="DejaVu Sans" charset="0"/>
              </a:rPr>
              <a:t>Johann Heinrich PESTALOZZI </a:t>
            </a:r>
            <a:r>
              <a:rPr lang="cs-CZ" sz="1600" dirty="0">
                <a:solidFill>
                  <a:srgbClr val="0070C0"/>
                </a:solidFill>
                <a:latin typeface="Georgia" panose="02040502050405020303" pitchFamily="18" charset="0"/>
                <a:ea typeface="DejaVu Sans" charset="0"/>
                <a:cs typeface="DejaVu Sans" charset="0"/>
              </a:rPr>
              <a:t>(1746-1827)	</a:t>
            </a:r>
            <a:endParaRPr lang="cs-CZ" sz="1600" dirty="0">
              <a:solidFill>
                <a:srgbClr val="000000"/>
              </a:solidFill>
              <a:latin typeface="Georgia" panose="02040502050405020303" pitchFamily="18" charset="0"/>
              <a:ea typeface="DejaVu Sans" charset="0"/>
              <a:cs typeface="DejaVu Sans" charset="0"/>
            </a:endParaRPr>
          </a:p>
          <a:p>
            <a:pPr>
              <a:tabLst>
                <a:tab pos="0" algn="l"/>
                <a:tab pos="801232" algn="l"/>
                <a:tab pos="1602462" algn="l"/>
                <a:tab pos="2403694" algn="l"/>
                <a:tab pos="3204924" algn="l"/>
                <a:tab pos="4006156" algn="l"/>
                <a:tab pos="4807387" algn="l"/>
                <a:tab pos="5608618" algn="l"/>
                <a:tab pos="6409849" algn="l"/>
                <a:tab pos="7211080" algn="l"/>
                <a:tab pos="8012312" algn="l"/>
                <a:tab pos="8813543" algn="l"/>
              </a:tabLst>
            </a:pPr>
            <a:endParaRPr lang="cs-CZ" sz="1600" dirty="0">
              <a:solidFill>
                <a:srgbClr val="000000"/>
              </a:solidFill>
              <a:latin typeface="Georgia" panose="02040502050405020303" pitchFamily="18" charset="0"/>
              <a:ea typeface="DejaVu Sans" charset="0"/>
              <a:cs typeface="DejaVu Sans" charset="0"/>
            </a:endParaRPr>
          </a:p>
          <a:p>
            <a:pPr>
              <a:tabLst>
                <a:tab pos="0" algn="l"/>
                <a:tab pos="801232" algn="l"/>
                <a:tab pos="1602462" algn="l"/>
                <a:tab pos="2403694" algn="l"/>
                <a:tab pos="3204924" algn="l"/>
                <a:tab pos="4006156" algn="l"/>
                <a:tab pos="4807387" algn="l"/>
                <a:tab pos="5608618" algn="l"/>
                <a:tab pos="6409849" algn="l"/>
                <a:tab pos="7211080" algn="l"/>
                <a:tab pos="8012312" algn="l"/>
                <a:tab pos="8813543" algn="l"/>
              </a:tabLst>
            </a:pPr>
            <a:r>
              <a:rPr lang="cs-CZ" sz="1600" dirty="0">
                <a:solidFill>
                  <a:srgbClr val="000000"/>
                </a:solidFill>
                <a:latin typeface="Georgia" panose="02040502050405020303" pitchFamily="18" charset="0"/>
                <a:ea typeface="DejaVu Sans" charset="0"/>
                <a:cs typeface="DejaVu Sans" charset="0"/>
              </a:rPr>
              <a:t>Cipro, M. (1984)</a:t>
            </a:r>
          </a:p>
          <a:p>
            <a:pPr>
              <a:tabLst>
                <a:tab pos="0" algn="l"/>
                <a:tab pos="801232" algn="l"/>
                <a:tab pos="1602462" algn="l"/>
                <a:tab pos="2403694" algn="l"/>
                <a:tab pos="3204924" algn="l"/>
                <a:tab pos="4006156" algn="l"/>
                <a:tab pos="4807387" algn="l"/>
                <a:tab pos="5608618" algn="l"/>
                <a:tab pos="6409849" algn="l"/>
                <a:tab pos="7211080" algn="l"/>
                <a:tab pos="8012312" algn="l"/>
                <a:tab pos="8813543" algn="l"/>
              </a:tabLst>
            </a:pPr>
            <a:endParaRPr lang="cs-CZ" sz="1600" dirty="0">
              <a:solidFill>
                <a:srgbClr val="000000"/>
              </a:solidFill>
              <a:latin typeface="Georgia" panose="02040502050405020303" pitchFamily="18" charset="0"/>
              <a:ea typeface="DejaVu Sans" charset="0"/>
              <a:cs typeface="DejaVu Sans" charset="0"/>
            </a:endParaRPr>
          </a:p>
          <a:p>
            <a:pPr>
              <a:tabLst>
                <a:tab pos="0" algn="l"/>
                <a:tab pos="801232" algn="l"/>
                <a:tab pos="1602462" algn="l"/>
                <a:tab pos="2403694" algn="l"/>
                <a:tab pos="3204924" algn="l"/>
                <a:tab pos="4006156" algn="l"/>
                <a:tab pos="4807387" algn="l"/>
                <a:tab pos="5608618" algn="l"/>
                <a:tab pos="6409849" algn="l"/>
                <a:tab pos="7211080" algn="l"/>
                <a:tab pos="8012312" algn="l"/>
                <a:tab pos="8813543" algn="l"/>
              </a:tabLst>
            </a:pPr>
            <a:r>
              <a:rPr lang="cs-CZ" sz="1600" dirty="0">
                <a:solidFill>
                  <a:srgbClr val="000000"/>
                </a:solidFill>
                <a:latin typeface="Georgia" panose="02040502050405020303" pitchFamily="18" charset="0"/>
                <a:ea typeface="DejaVu Sans" charset="0"/>
                <a:cs typeface="DejaVu Sans" charset="0"/>
              </a:rPr>
              <a:t>Mezi čelné evropské pedagogické humanisty patří </a:t>
            </a:r>
          </a:p>
          <a:p>
            <a:pPr>
              <a:buClr>
                <a:srgbClr val="3333FF"/>
              </a:buClr>
              <a:tabLst>
                <a:tab pos="0" algn="l"/>
                <a:tab pos="801232" algn="l"/>
                <a:tab pos="1602462" algn="l"/>
                <a:tab pos="2403694" algn="l"/>
                <a:tab pos="3204924" algn="l"/>
                <a:tab pos="4006156" algn="l"/>
                <a:tab pos="4807387" algn="l"/>
                <a:tab pos="5608618" algn="l"/>
                <a:tab pos="6409849" algn="l"/>
                <a:tab pos="7211080" algn="l"/>
                <a:tab pos="8012312" algn="l"/>
                <a:tab pos="8813543" algn="l"/>
              </a:tabLst>
            </a:pPr>
            <a:r>
              <a:rPr lang="cs-CZ" sz="1999" b="1" dirty="0">
                <a:solidFill>
                  <a:srgbClr val="0070C0"/>
                </a:solidFill>
                <a:latin typeface="Georgia" panose="02040502050405020303" pitchFamily="18" charset="0"/>
                <a:ea typeface="DejaVu Sans" charset="0"/>
                <a:cs typeface="DejaVu Sans" charset="0"/>
              </a:rPr>
              <a:t>Wilhelm von HUMBOLDT </a:t>
            </a:r>
            <a:r>
              <a:rPr lang="cs-CZ" sz="1600" dirty="0">
                <a:solidFill>
                  <a:srgbClr val="0070C0"/>
                </a:solidFill>
                <a:latin typeface="Georgia" panose="02040502050405020303" pitchFamily="18" charset="0"/>
                <a:ea typeface="DejaVu Sans" charset="0"/>
                <a:cs typeface="DejaVu Sans" charset="0"/>
              </a:rPr>
              <a:t>(1767-1835)‏</a:t>
            </a:r>
          </a:p>
          <a:p>
            <a:pPr>
              <a:tabLst>
                <a:tab pos="0" algn="l"/>
                <a:tab pos="801232" algn="l"/>
                <a:tab pos="1602462" algn="l"/>
                <a:tab pos="2403694" algn="l"/>
                <a:tab pos="3204924" algn="l"/>
                <a:tab pos="4006156" algn="l"/>
                <a:tab pos="4807387" algn="l"/>
                <a:tab pos="5608618" algn="l"/>
                <a:tab pos="6409849" algn="l"/>
                <a:tab pos="7211080" algn="l"/>
                <a:tab pos="8012312" algn="l"/>
                <a:tab pos="8813543" algn="l"/>
              </a:tabLst>
            </a:pPr>
            <a:r>
              <a:rPr lang="cs-CZ" sz="1600" dirty="0">
                <a:solidFill>
                  <a:srgbClr val="000000"/>
                </a:solidFill>
                <a:latin typeface="Georgia" panose="02040502050405020303" pitchFamily="18" charset="0"/>
                <a:ea typeface="DejaVu Sans" charset="0"/>
                <a:cs typeface="DejaVu Sans" charset="0"/>
              </a:rPr>
              <a:t>Humboldt  při výchově zdůrazňuje čtyři hlavní aspekty:</a:t>
            </a:r>
          </a:p>
          <a:p>
            <a:pPr>
              <a:buFont typeface="Calibri" pitchFamily="32" charset="0"/>
              <a:buAutoNum type="arabicPeriod"/>
              <a:tabLst>
                <a:tab pos="0" algn="l"/>
                <a:tab pos="801232" algn="l"/>
                <a:tab pos="1602462" algn="l"/>
                <a:tab pos="2403694" algn="l"/>
                <a:tab pos="3204924" algn="l"/>
                <a:tab pos="4006156" algn="l"/>
                <a:tab pos="4807387" algn="l"/>
                <a:tab pos="5608618" algn="l"/>
                <a:tab pos="6409849" algn="l"/>
                <a:tab pos="7211080" algn="l"/>
                <a:tab pos="8012312" algn="l"/>
                <a:tab pos="8813543" algn="l"/>
              </a:tabLst>
            </a:pPr>
            <a:r>
              <a:rPr lang="cs-CZ" sz="1600" dirty="0">
                <a:solidFill>
                  <a:srgbClr val="000000"/>
                </a:solidFill>
                <a:latin typeface="Georgia" panose="02040502050405020303" pitchFamily="18" charset="0"/>
                <a:ea typeface="DejaVu Sans" charset="0"/>
                <a:cs typeface="DejaVu Sans" charset="0"/>
              </a:rPr>
              <a:t> Přednost všeobecné výchovy před profesní přípravou</a:t>
            </a:r>
          </a:p>
          <a:p>
            <a:pPr>
              <a:buFont typeface="Calibri" pitchFamily="32" charset="0"/>
              <a:buAutoNum type="arabicPeriod"/>
              <a:tabLst>
                <a:tab pos="0" algn="l"/>
                <a:tab pos="801232" algn="l"/>
                <a:tab pos="1602462" algn="l"/>
                <a:tab pos="2403694" algn="l"/>
                <a:tab pos="3204924" algn="l"/>
                <a:tab pos="4006156" algn="l"/>
                <a:tab pos="4807387" algn="l"/>
                <a:tab pos="5608618" algn="l"/>
                <a:tab pos="6409849" algn="l"/>
                <a:tab pos="7211080" algn="l"/>
                <a:tab pos="8012312" algn="l"/>
                <a:tab pos="8813543" algn="l"/>
              </a:tabLst>
            </a:pPr>
            <a:r>
              <a:rPr lang="cs-CZ" sz="1600" dirty="0">
                <a:solidFill>
                  <a:srgbClr val="000000"/>
                </a:solidFill>
                <a:latin typeface="Georgia" panose="02040502050405020303" pitchFamily="18" charset="0"/>
                <a:ea typeface="DejaVu Sans" charset="0"/>
                <a:cs typeface="DejaVu Sans" charset="0"/>
              </a:rPr>
              <a:t> Jednotný školský systém</a:t>
            </a:r>
          </a:p>
          <a:p>
            <a:pPr>
              <a:buFont typeface="Calibri" pitchFamily="32" charset="0"/>
              <a:buAutoNum type="arabicPeriod"/>
              <a:tabLst>
                <a:tab pos="0" algn="l"/>
                <a:tab pos="801232" algn="l"/>
                <a:tab pos="1602462" algn="l"/>
                <a:tab pos="2403694" algn="l"/>
                <a:tab pos="3204924" algn="l"/>
                <a:tab pos="4006156" algn="l"/>
                <a:tab pos="4807387" algn="l"/>
                <a:tab pos="5608618" algn="l"/>
                <a:tab pos="6409849" algn="l"/>
                <a:tab pos="7211080" algn="l"/>
                <a:tab pos="8012312" algn="l"/>
                <a:tab pos="8813543" algn="l"/>
              </a:tabLst>
            </a:pPr>
            <a:r>
              <a:rPr lang="cs-CZ" sz="1600" dirty="0">
                <a:solidFill>
                  <a:srgbClr val="000000"/>
                </a:solidFill>
                <a:latin typeface="Georgia" panose="02040502050405020303" pitchFamily="18" charset="0"/>
                <a:ea typeface="DejaVu Sans" charset="0"/>
                <a:cs typeface="DejaVu Sans" charset="0"/>
              </a:rPr>
              <a:t> Omezení státních vlivů na výchovu</a:t>
            </a:r>
          </a:p>
          <a:p>
            <a:pPr>
              <a:buFont typeface="Calibri" pitchFamily="32" charset="0"/>
              <a:buAutoNum type="arabicPeriod"/>
              <a:tabLst>
                <a:tab pos="0" algn="l"/>
                <a:tab pos="801232" algn="l"/>
                <a:tab pos="1602462" algn="l"/>
                <a:tab pos="2403694" algn="l"/>
                <a:tab pos="3204924" algn="l"/>
                <a:tab pos="4006156" algn="l"/>
                <a:tab pos="4807387" algn="l"/>
                <a:tab pos="5608618" algn="l"/>
                <a:tab pos="6409849" algn="l"/>
                <a:tab pos="7211080" algn="l"/>
                <a:tab pos="8012312" algn="l"/>
                <a:tab pos="8813543" algn="l"/>
              </a:tabLst>
            </a:pPr>
            <a:r>
              <a:rPr lang="cs-CZ" sz="1600" dirty="0">
                <a:solidFill>
                  <a:srgbClr val="000000"/>
                </a:solidFill>
                <a:latin typeface="Georgia" panose="02040502050405020303" pitchFamily="18" charset="0"/>
                <a:ea typeface="DejaVu Sans" charset="0"/>
                <a:cs typeface="DejaVu Sans" charset="0"/>
              </a:rPr>
              <a:t> Překonání poddanské mentality a rozvoj jedincova sebeurčení</a:t>
            </a:r>
          </a:p>
          <a:p>
            <a:pPr indent="233693">
              <a:tabLst>
                <a:tab pos="233693" algn="l"/>
              </a:tabLst>
            </a:pPr>
            <a:r>
              <a:rPr lang="cs-CZ" sz="1600" dirty="0">
                <a:latin typeface="Georgia" panose="02040502050405020303" pitchFamily="18" charset="0"/>
              </a:rPr>
              <a:t>harmonické vzdělání individua má být dosaženo jazykovou výukou, </a:t>
            </a:r>
          </a:p>
          <a:p>
            <a:pPr indent="233693">
              <a:tabLst>
                <a:tab pos="233693" algn="l"/>
              </a:tabLst>
            </a:pPr>
            <a:r>
              <a:rPr lang="cs-CZ" sz="1600" dirty="0">
                <a:latin typeface="Georgia" panose="02040502050405020303" pitchFamily="18" charset="0"/>
              </a:rPr>
              <a:t>především studiem řečtiny, protože se charakter řeckého národa </a:t>
            </a:r>
          </a:p>
          <a:p>
            <a:pPr indent="233693">
              <a:tabLst>
                <a:tab pos="233693" algn="l"/>
              </a:tabLst>
            </a:pPr>
            <a:r>
              <a:rPr lang="cs-CZ" sz="1600" dirty="0">
                <a:latin typeface="Georgia" panose="02040502050405020303" pitchFamily="18" charset="0"/>
              </a:rPr>
              <a:t>nejvíce blíží charakteru člověka (lidství) vůbec</a:t>
            </a:r>
            <a:endParaRPr lang="cs-CZ" sz="1600" dirty="0">
              <a:solidFill>
                <a:srgbClr val="000000"/>
              </a:solidFill>
              <a:latin typeface="Georgia" panose="02040502050405020303" pitchFamily="18" charset="0"/>
              <a:ea typeface="DejaVu Sans" charset="0"/>
              <a:cs typeface="DejaVu Sans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48772" y="1879453"/>
            <a:ext cx="1028721" cy="13689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29175" y="1896183"/>
            <a:ext cx="1097557" cy="1363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207760" y="1896183"/>
            <a:ext cx="1192923" cy="1363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426248" y="1875408"/>
            <a:ext cx="1070304" cy="13729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Obrázek 5" descr="Obsah obrázku osoba, muž, fotka, vsedě&#10;&#10;Popis byl vytvořen automaticky">
            <a:extLst>
              <a:ext uri="{FF2B5EF4-FFF2-40B4-BE49-F238E27FC236}">
                <a16:creationId xmlns:a16="http://schemas.microsoft.com/office/drawing/2014/main" id="{3E7D5222-6A93-43DC-BA78-79062CC185C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9408" y="3968203"/>
            <a:ext cx="1584405" cy="2112540"/>
          </a:xfrm>
          <a:prstGeom prst="rect">
            <a:avLst/>
          </a:prstGeom>
        </p:spPr>
      </p:pic>
      <p:pic>
        <p:nvPicPr>
          <p:cNvPr id="11" name="Obrázek 10" descr="Obsah obrázku socha, exteriér, budova, osoba&#10;&#10;Popis byl vytvořen automaticky">
            <a:extLst>
              <a:ext uri="{FF2B5EF4-FFF2-40B4-BE49-F238E27FC236}">
                <a16:creationId xmlns:a16="http://schemas.microsoft.com/office/drawing/2014/main" id="{311A51D1-97B1-4D2C-AFB2-203B7D19939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4349" y="3968203"/>
            <a:ext cx="1584405" cy="2115262"/>
          </a:xfrm>
          <a:prstGeom prst="rect">
            <a:avLst/>
          </a:prstGeom>
        </p:spPr>
      </p:pic>
      <p:pic>
        <p:nvPicPr>
          <p:cNvPr id="13" name="Obrázek 12" descr="Obsah obrázku muž, stůl, žena, oblek&#10;&#10;Popis byl vytvořen automaticky">
            <a:extLst>
              <a:ext uri="{FF2B5EF4-FFF2-40B4-BE49-F238E27FC236}">
                <a16:creationId xmlns:a16="http://schemas.microsoft.com/office/drawing/2014/main" id="{0F4C9167-245A-4B58-B660-3661756A54D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0683" y="1896183"/>
            <a:ext cx="1062917" cy="136890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E2E136A-9D60-4046-BC4F-BD073EC5AE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599" dirty="0">
                <a:solidFill>
                  <a:srgbClr val="0070C0"/>
                </a:solidFill>
                <a:latin typeface="Georgia" pitchFamily="18" charset="0"/>
                <a:cs typeface="Times New Roman" pitchFamily="18" charset="0"/>
              </a:rPr>
              <a:t>Scholé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70E1CB9-5790-4166-A232-1E8DA0D373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93435" y="1416432"/>
            <a:ext cx="9782801" cy="51089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000" dirty="0">
                <a:solidFill>
                  <a:srgbClr val="0070C0"/>
                </a:solidFill>
                <a:latin typeface="Georgia" panose="02040502050405020303" pitchFamily="18" charset="0"/>
              </a:rPr>
              <a:t>STRATEGIE VZDĚLÁVACÍ POLITIKY ČESKÉ REPUBLIKY DO ROKU 2030+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6B627B87-A55B-41BD-9B48-B2446BECA24F}"/>
              </a:ext>
            </a:extLst>
          </p:cNvPr>
          <p:cNvSpPr txBox="1"/>
          <p:nvPr/>
        </p:nvSpPr>
        <p:spPr>
          <a:xfrm>
            <a:off x="1593434" y="1820994"/>
            <a:ext cx="739923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200" dirty="0">
                <a:latin typeface="Georgia" panose="02040502050405020303" pitchFamily="18" charset="0"/>
              </a:rPr>
              <a:t>Autoři: PhDr. Jindřich Fryč, RNDr. Zuzana Matušková, Mgr. Pavla Katzová, PhDr. Karel Kovář, Ph.D., </a:t>
            </a:r>
          </a:p>
          <a:p>
            <a:r>
              <a:rPr lang="cs-CZ" sz="1200" dirty="0">
                <a:latin typeface="Georgia" panose="02040502050405020303" pitchFamily="18" charset="0"/>
              </a:rPr>
              <a:t>Mgr. Jaromír Beran, Mgr. Iveta Valachová, Mgr. Lukáš Seifert, Mgr. Martina Běťáková, Ferdinand Hrdlička</a:t>
            </a:r>
          </a:p>
          <a:p>
            <a:r>
              <a:rPr lang="cs-CZ" sz="1200" dirty="0">
                <a:latin typeface="Georgia" panose="02040502050405020303" pitchFamily="18" charset="0"/>
              </a:rPr>
              <a:t> </a:t>
            </a:r>
            <a:r>
              <a:rPr lang="cs-CZ" sz="1200" dirty="0">
                <a:solidFill>
                  <a:srgbClr val="0070C0"/>
                </a:solidFill>
                <a:latin typeface="Georgia" panose="02040502050405020303" pitchFamily="18" charset="0"/>
              </a:rPr>
              <a:t>a kolektiv autorů Hlavních směrů vzdělávací politiky ČR do roku 2030+ 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29C57CB1-C9E0-4F9E-B7D5-2A5C2EC768E7}"/>
              </a:ext>
            </a:extLst>
          </p:cNvPr>
          <p:cNvSpPr txBox="1"/>
          <p:nvPr/>
        </p:nvSpPr>
        <p:spPr>
          <a:xfrm>
            <a:off x="1716051" y="4313770"/>
            <a:ext cx="915995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i="0" dirty="0">
                <a:solidFill>
                  <a:srgbClr val="0070C0"/>
                </a:solidFill>
                <a:effectLst/>
                <a:latin typeface="Georgia" panose="02040502050405020303" pitchFamily="18" charset="0"/>
              </a:rPr>
              <a:t>prof. PhDr. Arnošt Veselý, Ph.D., </a:t>
            </a:r>
            <a:r>
              <a:rPr lang="cs-CZ" sz="1400" b="1" i="0" dirty="0">
                <a:solidFill>
                  <a:srgbClr val="0070C0"/>
                </a:solidFill>
                <a:effectLst/>
                <a:latin typeface="Georgia" panose="02040502050405020303" pitchFamily="18" charset="0"/>
              </a:rPr>
              <a:t>Fakulta sociálních věd UK</a:t>
            </a:r>
          </a:p>
          <a:p>
            <a:r>
              <a:rPr lang="en-US" b="0" i="0" dirty="0">
                <a:solidFill>
                  <a:srgbClr val="0070C0"/>
                </a:solidFill>
                <a:effectLst/>
                <a:latin typeface="Georgia" panose="02040502050405020303" pitchFamily="18" charset="0"/>
              </a:rPr>
              <a:t>prof. Ing. Milan Pospíšil, CSc.</a:t>
            </a:r>
            <a:r>
              <a:rPr lang="cs-CZ" b="0" i="0" dirty="0">
                <a:solidFill>
                  <a:srgbClr val="0070C0"/>
                </a:solidFill>
                <a:effectLst/>
                <a:latin typeface="Georgia" panose="02040502050405020303" pitchFamily="18" charset="0"/>
              </a:rPr>
              <a:t>, </a:t>
            </a:r>
            <a:r>
              <a:rPr lang="cs-CZ" sz="1400" b="0" i="0" dirty="0">
                <a:solidFill>
                  <a:srgbClr val="0070C0"/>
                </a:solidFill>
                <a:effectLst/>
                <a:latin typeface="Georgia" panose="02040502050405020303" pitchFamily="18" charset="0"/>
              </a:rPr>
              <a:t>VŠCHT Praha</a:t>
            </a:r>
          </a:p>
          <a:p>
            <a:r>
              <a:rPr lang="cs-CZ" dirty="0">
                <a:solidFill>
                  <a:srgbClr val="0070C0"/>
                </a:solidFill>
                <a:latin typeface="Georgia" panose="02040502050405020303" pitchFamily="18" charset="0"/>
              </a:rPr>
              <a:t>Mgr. et Mgr. Daniel Prokop, </a:t>
            </a:r>
            <a:r>
              <a:rPr lang="cs-CZ" sz="1400" i="0" dirty="0">
                <a:solidFill>
                  <a:srgbClr val="0070C0"/>
                </a:solidFill>
                <a:effectLst/>
                <a:latin typeface="Georgia" panose="02040502050405020303" pitchFamily="18" charset="0"/>
              </a:rPr>
              <a:t>Fakulta sociálních věd UK</a:t>
            </a:r>
          </a:p>
          <a:p>
            <a:r>
              <a:rPr lang="cs-CZ" i="0" u="none" strike="noStrike" dirty="0">
                <a:solidFill>
                  <a:srgbClr val="0070C0"/>
                </a:solidFill>
                <a:effectLst/>
                <a:latin typeface="Georgia" panose="02040502050405020303" pitchFamily="18" charset="0"/>
              </a:rPr>
              <a:t>prof. PaedDr. Iva Stuchlíková, CSc., </a:t>
            </a:r>
            <a:r>
              <a:rPr lang="cs-CZ" sz="1400" i="0" u="none" strike="noStrike" dirty="0">
                <a:solidFill>
                  <a:srgbClr val="0070C0"/>
                </a:solidFill>
                <a:effectLst/>
                <a:latin typeface="Georgia" panose="02040502050405020303" pitchFamily="18" charset="0"/>
              </a:rPr>
              <a:t>Pedagogická fakulta JU</a:t>
            </a:r>
          </a:p>
          <a:p>
            <a:r>
              <a:rPr lang="cs-CZ" dirty="0">
                <a:solidFill>
                  <a:srgbClr val="0070C0"/>
                </a:solidFill>
                <a:latin typeface="Georgia" panose="02040502050405020303" pitchFamily="18" charset="0"/>
              </a:rPr>
              <a:t>prof. PhDr. Stanislav Štech, </a:t>
            </a:r>
            <a:r>
              <a:rPr lang="cs-CZ" sz="1400" dirty="0">
                <a:solidFill>
                  <a:srgbClr val="0070C0"/>
                </a:solidFill>
                <a:latin typeface="Georgia" panose="02040502050405020303" pitchFamily="18" charset="0"/>
              </a:rPr>
              <a:t>Pedagogická fakulta UK</a:t>
            </a:r>
          </a:p>
          <a:p>
            <a:r>
              <a:rPr lang="cs-CZ" i="0" dirty="0">
                <a:solidFill>
                  <a:srgbClr val="0070C0"/>
                </a:solidFill>
                <a:effectLst/>
                <a:latin typeface="Georgia" panose="02040502050405020303" pitchFamily="18" charset="0"/>
              </a:rPr>
              <a:t>Mgr. Milena Jabůrkova, </a:t>
            </a:r>
            <a:r>
              <a:rPr lang="cs-CZ" sz="1400" i="0" dirty="0">
                <a:solidFill>
                  <a:srgbClr val="0070C0"/>
                </a:solidFill>
                <a:effectLst/>
                <a:latin typeface="Georgia" panose="02040502050405020303" pitchFamily="18" charset="0"/>
              </a:rPr>
              <a:t>Svaz průmyslu a dopravy</a:t>
            </a:r>
          </a:p>
          <a:p>
            <a:r>
              <a:rPr lang="cs-CZ" dirty="0">
                <a:solidFill>
                  <a:srgbClr val="0070C0"/>
                </a:solidFill>
                <a:latin typeface="Georgia" panose="02040502050405020303" pitchFamily="18" charset="0"/>
              </a:rPr>
              <a:t>Ing. Radko Sáblík, </a:t>
            </a:r>
            <a:r>
              <a:rPr lang="cs-CZ" sz="1400" dirty="0">
                <a:solidFill>
                  <a:srgbClr val="0070C0"/>
                </a:solidFill>
                <a:latin typeface="Georgia" panose="02040502050405020303" pitchFamily="18" charset="0"/>
              </a:rPr>
              <a:t>ředitel Smíchovské střední průmyslové školy</a:t>
            </a:r>
          </a:p>
          <a:p>
            <a:r>
              <a:rPr lang="de-DE" i="0" dirty="0">
                <a:solidFill>
                  <a:srgbClr val="0070C0"/>
                </a:solidFill>
                <a:effectLst/>
                <a:latin typeface="Georgia" panose="02040502050405020303" pitchFamily="18" charset="0"/>
              </a:rPr>
              <a:t>prof. Ing. Jakub Fischer, Ph.D.</a:t>
            </a:r>
            <a:r>
              <a:rPr lang="cs-CZ" i="0" dirty="0">
                <a:solidFill>
                  <a:srgbClr val="0070C0"/>
                </a:solidFill>
                <a:effectLst/>
                <a:latin typeface="Georgia" panose="02040502050405020303" pitchFamily="18" charset="0"/>
              </a:rPr>
              <a:t>, </a:t>
            </a:r>
            <a:r>
              <a:rPr lang="cs-CZ" sz="1400" i="0" dirty="0">
                <a:solidFill>
                  <a:srgbClr val="0070C0"/>
                </a:solidFill>
                <a:effectLst/>
                <a:latin typeface="Georgia" panose="02040502050405020303" pitchFamily="18" charset="0"/>
              </a:rPr>
              <a:t>Fakulta informatiky a statistiky VŠE Praha</a:t>
            </a:r>
            <a:endParaRPr lang="cs-CZ" sz="1400" dirty="0"/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A2F6869A-DAEC-46ED-B27A-9C61B0D4F5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6051" y="2494363"/>
            <a:ext cx="1179381" cy="1731750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51967336-C5E5-4FBA-A0D5-0913E65CEF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4641" y="2664880"/>
            <a:ext cx="956517" cy="1340999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87593866-EB91-42BD-BE08-44FF80F555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76944" y="2643023"/>
            <a:ext cx="901063" cy="1371682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D74DB69A-DE00-45E4-A30B-3B7C8407FC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49458" y="2676005"/>
            <a:ext cx="872279" cy="1331595"/>
          </a:xfrm>
          <a:prstGeom prst="rect">
            <a:avLst/>
          </a:prstGeom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94079675-B0E6-4E6E-B681-0B5001D3B6F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20193" y="2676004"/>
            <a:ext cx="929283" cy="1331595"/>
          </a:xfrm>
          <a:prstGeom prst="rect">
            <a:avLst/>
          </a:prstGeom>
        </p:spPr>
      </p:pic>
      <p:pic>
        <p:nvPicPr>
          <p:cNvPr id="16" name="Obrázek 15">
            <a:extLst>
              <a:ext uri="{FF2B5EF4-FFF2-40B4-BE49-F238E27FC236}">
                <a16:creationId xmlns:a16="http://schemas.microsoft.com/office/drawing/2014/main" id="{75D3E6A0-D221-4D31-A5E0-387F8C19EA4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15017" y="2643024"/>
            <a:ext cx="897625" cy="1362858"/>
          </a:xfrm>
          <a:prstGeom prst="rect">
            <a:avLst/>
          </a:prstGeom>
        </p:spPr>
      </p:pic>
      <p:pic>
        <p:nvPicPr>
          <p:cNvPr id="17" name="Obrázek 16">
            <a:extLst>
              <a:ext uri="{FF2B5EF4-FFF2-40B4-BE49-F238E27FC236}">
                <a16:creationId xmlns:a16="http://schemas.microsoft.com/office/drawing/2014/main" id="{C7BBA789-7726-43C6-B8C8-19B97A42EFC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09113" y="2643022"/>
            <a:ext cx="901063" cy="1362857"/>
          </a:xfrm>
          <a:prstGeom prst="rect">
            <a:avLst/>
          </a:prstGeom>
        </p:spPr>
      </p:pic>
      <p:pic>
        <p:nvPicPr>
          <p:cNvPr id="18" name="Obrázek 17">
            <a:extLst>
              <a:ext uri="{FF2B5EF4-FFF2-40B4-BE49-F238E27FC236}">
                <a16:creationId xmlns:a16="http://schemas.microsoft.com/office/drawing/2014/main" id="{939D7595-CA67-4E72-BA92-C4BD928A222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992668" y="2643024"/>
            <a:ext cx="976326" cy="1366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40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1BEF6B4-FEB9-4FC9-A479-7F3D8098B2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599" dirty="0">
                <a:solidFill>
                  <a:srgbClr val="0070C0"/>
                </a:solidFill>
                <a:latin typeface="Georgia" pitchFamily="18" charset="0"/>
                <a:cs typeface="Times New Roman" pitchFamily="18" charset="0"/>
              </a:rPr>
              <a:t>Scholé</a:t>
            </a:r>
            <a:endParaRPr lang="cs-CZ" dirty="0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BB0EDECE-4230-4B06-8B7C-DC4C3BA98526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1593436" y="2204864"/>
            <a:ext cx="9782175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l">
              <a:buNone/>
            </a:pPr>
            <a:r>
              <a:rPr lang="cs-CZ" sz="2000" b="1" i="0" u="none" strike="noStrike" baseline="0" dirty="0">
                <a:solidFill>
                  <a:srgbClr val="0070C0"/>
                </a:solidFill>
                <a:latin typeface="Georgia" panose="02040502050405020303" pitchFamily="18" charset="0"/>
              </a:rPr>
              <a:t>STRATEGICKÉ CÍLE </a:t>
            </a:r>
          </a:p>
          <a:p>
            <a:pPr marL="0" indent="0" algn="l">
              <a:lnSpc>
                <a:spcPct val="100000"/>
              </a:lnSpc>
              <a:spcBef>
                <a:spcPts val="0"/>
              </a:spcBef>
              <a:buNone/>
            </a:pPr>
            <a:r>
              <a:rPr lang="cs-CZ" sz="1600" b="1" i="0" u="none" strike="noStrike" baseline="0" dirty="0">
                <a:solidFill>
                  <a:srgbClr val="000000"/>
                </a:solidFill>
                <a:latin typeface="Georgia" panose="02040502050405020303" pitchFamily="18" charset="0"/>
              </a:rPr>
              <a:t>Strategický cíl 1: </a:t>
            </a:r>
          </a:p>
          <a:p>
            <a:pPr marL="0" indent="0" algn="l">
              <a:lnSpc>
                <a:spcPct val="100000"/>
              </a:lnSpc>
              <a:spcBef>
                <a:spcPts val="0"/>
              </a:spcBef>
              <a:buNone/>
            </a:pPr>
            <a:r>
              <a:rPr lang="cs-CZ" sz="1600" b="0" i="0" u="none" strike="noStrike" baseline="0" dirty="0">
                <a:solidFill>
                  <a:srgbClr val="000000"/>
                </a:solidFill>
                <a:latin typeface="Georgia" panose="02040502050405020303" pitchFamily="18" charset="0"/>
              </a:rPr>
              <a:t>Zaměřit vzdělávání více na získávání kompetencí potřebných pro aktivní občanský, profesní i osobní život</a:t>
            </a:r>
          </a:p>
          <a:p>
            <a:pPr marL="0" indent="0" algn="l">
              <a:lnSpc>
                <a:spcPct val="100000"/>
              </a:lnSpc>
              <a:spcBef>
                <a:spcPts val="0"/>
              </a:spcBef>
              <a:buNone/>
            </a:pPr>
            <a:r>
              <a:rPr lang="cs-CZ" sz="1600" b="1" i="0" u="none" strike="noStrike" baseline="0" dirty="0">
                <a:solidFill>
                  <a:srgbClr val="000000"/>
                </a:solidFill>
                <a:latin typeface="Georgia" panose="02040502050405020303" pitchFamily="18" charset="0"/>
              </a:rPr>
              <a:t>Strategický cíl 2: </a:t>
            </a:r>
          </a:p>
          <a:p>
            <a:pPr marL="0" indent="0" algn="l">
              <a:lnSpc>
                <a:spcPct val="100000"/>
              </a:lnSpc>
              <a:spcBef>
                <a:spcPts val="0"/>
              </a:spcBef>
              <a:buNone/>
            </a:pPr>
            <a:r>
              <a:rPr lang="cs-CZ" sz="1600" b="0" i="0" u="none" strike="noStrike" baseline="0" dirty="0">
                <a:solidFill>
                  <a:srgbClr val="000000"/>
                </a:solidFill>
                <a:latin typeface="Georgia" panose="02040502050405020303" pitchFamily="18" charset="0"/>
              </a:rPr>
              <a:t>Snížit nerovnosti v přístupu ke kvalitnímu vzdělávání a umožnit maximální rozvoj potenciálu dětí, žáků a studentů </a:t>
            </a:r>
            <a:endParaRPr lang="cs-CZ" sz="1600" dirty="0">
              <a:latin typeface="Georgia" panose="02040502050405020303" pitchFamily="18" charset="0"/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F3E84376-7931-4FDF-B371-76AE88BF0EF3}"/>
              </a:ext>
            </a:extLst>
          </p:cNvPr>
          <p:cNvSpPr txBox="1"/>
          <p:nvPr/>
        </p:nvSpPr>
        <p:spPr>
          <a:xfrm>
            <a:off x="1566090" y="4037382"/>
            <a:ext cx="7488832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000" b="1" i="0" u="none" strike="noStrike" baseline="0" dirty="0">
                <a:solidFill>
                  <a:srgbClr val="0070C0"/>
                </a:solidFill>
                <a:latin typeface="Georgia" panose="02040502050405020303" pitchFamily="18" charset="0"/>
              </a:rPr>
              <a:t>STRATEGICKÉ LINIE</a:t>
            </a:r>
          </a:p>
          <a:p>
            <a:pPr algn="l"/>
            <a:r>
              <a:rPr lang="cs-CZ" sz="1600" b="1" i="0" dirty="0">
                <a:solidFill>
                  <a:srgbClr val="4C4C4C"/>
                </a:solidFill>
                <a:effectLst/>
                <a:latin typeface="Georgia" panose="02040502050405020303" pitchFamily="18" charset="0"/>
              </a:rPr>
              <a:t>Strategická linie 1: </a:t>
            </a:r>
            <a:r>
              <a:rPr lang="cs-CZ" sz="1600" b="0" i="0" dirty="0">
                <a:solidFill>
                  <a:srgbClr val="4C4C4C"/>
                </a:solidFill>
                <a:effectLst/>
                <a:latin typeface="Georgia" panose="02040502050405020303" pitchFamily="18" charset="0"/>
              </a:rPr>
              <a:t>Proměna obsahu, způsobů a hodnocení vzdělávání</a:t>
            </a:r>
          </a:p>
          <a:p>
            <a:pPr algn="l"/>
            <a:r>
              <a:rPr lang="cs-CZ" sz="1600" b="1" i="0" dirty="0">
                <a:solidFill>
                  <a:srgbClr val="4C4C4C"/>
                </a:solidFill>
                <a:effectLst/>
                <a:latin typeface="Georgia" panose="02040502050405020303" pitchFamily="18" charset="0"/>
              </a:rPr>
              <a:t>Strategická linie 2: </a:t>
            </a:r>
            <a:r>
              <a:rPr lang="cs-CZ" sz="1600" b="0" i="0" dirty="0">
                <a:solidFill>
                  <a:srgbClr val="4C4C4C"/>
                </a:solidFill>
                <a:effectLst/>
                <a:latin typeface="Georgia" panose="02040502050405020303" pitchFamily="18" charset="0"/>
              </a:rPr>
              <a:t>Rovný přístup ke kvalitnímu vzdělávání</a:t>
            </a:r>
          </a:p>
          <a:p>
            <a:pPr algn="l"/>
            <a:r>
              <a:rPr lang="cs-CZ" sz="1600" b="1" i="0" dirty="0">
                <a:solidFill>
                  <a:srgbClr val="4C4C4C"/>
                </a:solidFill>
                <a:effectLst/>
                <a:latin typeface="Georgia" panose="02040502050405020303" pitchFamily="18" charset="0"/>
              </a:rPr>
              <a:t>Strategická linie 3: </a:t>
            </a:r>
            <a:r>
              <a:rPr lang="cs-CZ" sz="1600" b="0" i="0" dirty="0">
                <a:solidFill>
                  <a:srgbClr val="4C4C4C"/>
                </a:solidFill>
                <a:effectLst/>
                <a:latin typeface="Georgia" panose="02040502050405020303" pitchFamily="18" charset="0"/>
              </a:rPr>
              <a:t>Podpora pedagogických pracovníků</a:t>
            </a:r>
          </a:p>
          <a:p>
            <a:pPr algn="l"/>
            <a:r>
              <a:rPr lang="cs-CZ" sz="1600" b="1" i="0" dirty="0">
                <a:solidFill>
                  <a:srgbClr val="4C4C4C"/>
                </a:solidFill>
                <a:effectLst/>
                <a:latin typeface="Georgia" panose="02040502050405020303" pitchFamily="18" charset="0"/>
              </a:rPr>
              <a:t>Strategická linie 4: </a:t>
            </a:r>
            <a:r>
              <a:rPr lang="cs-CZ" sz="1600" b="0" i="0" dirty="0">
                <a:solidFill>
                  <a:srgbClr val="4C4C4C"/>
                </a:solidFill>
                <a:effectLst/>
                <a:latin typeface="Georgia" panose="02040502050405020303" pitchFamily="18" charset="0"/>
              </a:rPr>
              <a:t>Zvýšení odborných kapacit, důvěry a vzájemné spolupráce</a:t>
            </a:r>
          </a:p>
          <a:p>
            <a:pPr algn="l"/>
            <a:r>
              <a:rPr lang="cs-CZ" sz="1600" b="1" i="0" dirty="0">
                <a:solidFill>
                  <a:srgbClr val="4C4C4C"/>
                </a:solidFill>
                <a:effectLst/>
                <a:latin typeface="Georgia" panose="02040502050405020303" pitchFamily="18" charset="0"/>
              </a:rPr>
              <a:t>Strategická linie 5: </a:t>
            </a:r>
            <a:r>
              <a:rPr lang="cs-CZ" sz="1600" b="0" i="0" dirty="0">
                <a:solidFill>
                  <a:srgbClr val="4C4C4C"/>
                </a:solidFill>
                <a:effectLst/>
                <a:latin typeface="Georgia" panose="02040502050405020303" pitchFamily="18" charset="0"/>
              </a:rPr>
              <a:t>Zvýšení financování a zajištění jeho stability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22013341-C29E-4189-B541-05A834CD172D}"/>
              </a:ext>
            </a:extLst>
          </p:cNvPr>
          <p:cNvSpPr txBox="1"/>
          <p:nvPr/>
        </p:nvSpPr>
        <p:spPr>
          <a:xfrm>
            <a:off x="1593436" y="1606223"/>
            <a:ext cx="931056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>
                <a:latin typeface="Georgia" panose="02040502050405020303" pitchFamily="18" charset="0"/>
              </a:rPr>
              <a:t>STRATEGIE</a:t>
            </a:r>
            <a:r>
              <a:rPr lang="cs-CZ" sz="2000" dirty="0">
                <a:latin typeface="Georgia" panose="02040502050405020303" pitchFamily="18" charset="0"/>
              </a:rPr>
              <a:t> VZDĚLÁVACÍ POLITIKY ČESKÉ REPUBLIKY DO ROKU </a:t>
            </a:r>
            <a:r>
              <a:rPr lang="cs-CZ" sz="2000" b="1" dirty="0">
                <a:latin typeface="Georgia" panose="02040502050405020303" pitchFamily="18" charset="0"/>
              </a:rPr>
              <a:t>2030+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5429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B5B6277-6952-4C5D-B8C9-6605E4733F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599" dirty="0">
                <a:solidFill>
                  <a:srgbClr val="0070C0"/>
                </a:solidFill>
                <a:latin typeface="Georgia" pitchFamily="18" charset="0"/>
                <a:cs typeface="Times New Roman" pitchFamily="18" charset="0"/>
              </a:rPr>
              <a:t>Scholé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E992511-4413-4F84-8124-9FA61A55E1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93436" y="1600200"/>
            <a:ext cx="9782801" cy="4925144"/>
          </a:xfrm>
        </p:spPr>
        <p:txBody>
          <a:bodyPr>
            <a:normAutofit fontScale="62500" lnSpcReduction="20000"/>
          </a:bodyPr>
          <a:lstStyle/>
          <a:p>
            <a:pPr marL="0"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it-IT" sz="2600" b="1" i="1" dirty="0">
                <a:effectLst/>
                <a:latin typeface="Georgia" panose="02040502050405020303" pitchFamily="18" charset="0"/>
                <a:ea typeface="Calibri" panose="020F0502020204030204" pitchFamily="34" charset="0"/>
                <a:cs typeface="Calibri" panose="020F0502020204030204" pitchFamily="34" charset="0"/>
              </a:rPr>
              <a:t>Implementace Strategie 2030+ </a:t>
            </a:r>
            <a:r>
              <a:rPr lang="it-IT" sz="2600" i="1" dirty="0">
                <a:effectLst/>
                <a:latin typeface="Georgia" panose="02040502050405020303" pitchFamily="18" charset="0"/>
                <a:ea typeface="Calibri" panose="020F0502020204030204" pitchFamily="34" charset="0"/>
                <a:cs typeface="Calibri" panose="020F0502020204030204" pitchFamily="34" charset="0"/>
              </a:rPr>
              <a:t>povede k vytvoření</a:t>
            </a:r>
            <a:r>
              <a:rPr lang="cs-CZ" sz="2600" i="1" dirty="0">
                <a:effectLst/>
                <a:latin typeface="Georgia" panose="02040502050405020303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a rozvoji otevřeného vzdělávacího systému, který reaguje na měnící se vnější prostředí a poskytuje relevantní obsah vzdělávání v celoživotní perspektivě.</a:t>
            </a:r>
            <a:endParaRPr lang="cs-CZ" sz="2600" dirty="0">
              <a:effectLst/>
              <a:latin typeface="Georgia" panose="02040502050405020303" pitchFamily="18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cs-CZ" sz="2900" b="1" i="1" dirty="0">
                <a:solidFill>
                  <a:srgbClr val="0070C0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Calibri" panose="020F0502020204030204" pitchFamily="34" charset="0"/>
              </a:rPr>
              <a:t>Cílem vzdělávání</a:t>
            </a:r>
            <a:r>
              <a:rPr lang="cs-CZ" sz="2900" i="1" dirty="0">
                <a:solidFill>
                  <a:srgbClr val="0070C0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v následující dekádě je základními a nepostradatelnými kompetencemi vybavený a motivovaný jedinec, který dokáže v co nejvyšší míře využít svůj potenciál v dynamicky se měnícím světě ve prospěch jak svého </a:t>
            </a:r>
            <a:r>
              <a:rPr lang="pl-PL" sz="2900" i="1" dirty="0">
                <a:solidFill>
                  <a:srgbClr val="0070C0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Calibri" panose="020F0502020204030204" pitchFamily="34" charset="0"/>
              </a:rPr>
              <a:t>vlastního rozvoje, tak s ohledem na druhé a ve prospěch </a:t>
            </a:r>
            <a:r>
              <a:rPr lang="cs-CZ" sz="2900" i="1" dirty="0">
                <a:solidFill>
                  <a:srgbClr val="0070C0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Calibri" panose="020F0502020204030204" pitchFamily="34" charset="0"/>
              </a:rPr>
              <a:t>rozvoje celé společnosti.</a:t>
            </a:r>
          </a:p>
          <a:p>
            <a:pPr marL="0" indent="0" algn="just">
              <a:lnSpc>
                <a:spcPct val="120000"/>
              </a:lnSpc>
              <a:buNone/>
            </a:pPr>
            <a:r>
              <a:rPr lang="cs-CZ" sz="2600" b="0" i="0" u="none" strike="noStrike" baseline="0" dirty="0">
                <a:latin typeface="Georgia" panose="02040502050405020303" pitchFamily="18" charset="0"/>
              </a:rPr>
              <a:t>Všechny základní školy budou mít k dispozici </a:t>
            </a:r>
            <a:r>
              <a:rPr lang="cs-CZ" sz="2600" b="1" i="0" u="none" strike="noStrike" baseline="0" dirty="0">
                <a:latin typeface="Georgia" panose="02040502050405020303" pitchFamily="18" charset="0"/>
              </a:rPr>
              <a:t>modelové školní vzdělávací programy</a:t>
            </a:r>
            <a:r>
              <a:rPr lang="cs-CZ" sz="2600" b="0" i="0" u="none" strike="noStrike" baseline="0" dirty="0">
                <a:latin typeface="Georgia" panose="02040502050405020303" pitchFamily="18" charset="0"/>
              </a:rPr>
              <a:t>, odpovídající podmínky i podporu pro zavádění změn. Budou </a:t>
            </a:r>
            <a:r>
              <a:rPr lang="cs-CZ" sz="2600" b="0" i="0" u="none" strike="noStrike" baseline="0" dirty="0">
                <a:solidFill>
                  <a:srgbClr val="0070C0"/>
                </a:solidFill>
                <a:latin typeface="Georgia" panose="02040502050405020303" pitchFamily="18" charset="0"/>
              </a:rPr>
              <a:t>vytvořeny nástroje pro vyhodnocování dosažených kompetencí</a:t>
            </a:r>
            <a:r>
              <a:rPr lang="cs-CZ" sz="2600" b="0" i="0" u="none" strike="noStrike" baseline="0" dirty="0">
                <a:latin typeface="Georgia" panose="02040502050405020303" pitchFamily="18" charset="0"/>
              </a:rPr>
              <a:t>. Zvýšíme kvalitu vzdělávání ve školách a regionech, které zaostávají za ostatními částmi vzdělávací soustavy, a podpoříme učitele v rozvíjení potenciálu všech žáků. Aby nedocházelo k rané selektivitě a odchodům velkého počtu žáků na víceletá gymnázia, zkvalitníme výuku a posílíme možnosti její individualizace na druhém stupni základních škol. </a:t>
            </a:r>
            <a:r>
              <a:rPr lang="cs-CZ" sz="2600" b="0" i="0" u="none" strike="noStrike" baseline="0" dirty="0">
                <a:solidFill>
                  <a:srgbClr val="0070C0"/>
                </a:solidFill>
                <a:latin typeface="Georgia" panose="02040502050405020303" pitchFamily="18" charset="0"/>
              </a:rPr>
              <a:t>Vytvoříme příležitosti zažít úspěch ve vzdělávání </a:t>
            </a:r>
            <a:r>
              <a:rPr lang="cs-CZ" sz="2600" b="0" i="0" u="none" strike="noStrike" baseline="0" dirty="0">
                <a:latin typeface="Georgia" panose="02040502050405020303" pitchFamily="18" charset="0"/>
              </a:rPr>
              <a:t>pro všechny žáky bez ohledu na jejich socioekonomické a rodinné zázemí, zdravotní nebo jakékoliv jiné znevýhodnění. Dosavadní implementace kompetenčního modelu ve vzdělávání nebyla úspěšná z důvodů absence jasného vymezení klíčových kompetencí a nedostatečné podpory ředitelům a učitelům. </a:t>
            </a:r>
            <a:r>
              <a:rPr lang="pl-PL" sz="2600" b="0" i="0" u="none" strike="noStrike" baseline="0" dirty="0">
                <a:latin typeface="Georgia" panose="02040502050405020303" pitchFamily="18" charset="0"/>
              </a:rPr>
              <a:t>Žádoucím stavem je, aby na víceletá </a:t>
            </a:r>
            <a:r>
              <a:rPr lang="cs-CZ" sz="2600" b="0" i="0" u="none" strike="noStrike" baseline="0" dirty="0">
                <a:latin typeface="Georgia" panose="02040502050405020303" pitchFamily="18" charset="0"/>
              </a:rPr>
              <a:t>gymnázia v rámci celé ČR odcházeli žáci s mimořádnými studijními předpoklady (tj. cca 5–10 % žáků) a v žádném regionu počet odcházejících žáků výrazně nepřekračoval 10 %.</a:t>
            </a:r>
          </a:p>
          <a:p>
            <a:pPr marL="0" indent="0" algn="just">
              <a:lnSpc>
                <a:spcPct val="120000"/>
              </a:lnSpc>
              <a:buNone/>
            </a:pPr>
            <a:endParaRPr lang="cs-CZ" sz="2500" dirty="0">
              <a:effectLst/>
              <a:latin typeface="Georgia" panose="02040502050405020303" pitchFamily="18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just">
              <a:lnSpc>
                <a:spcPct val="120000"/>
              </a:lnSpc>
              <a:buNone/>
            </a:pPr>
            <a:endParaRPr lang="cs-CZ" sz="2500" dirty="0">
              <a:latin typeface="Georgia" panose="02040502050405020303" pitchFamily="18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just">
              <a:lnSpc>
                <a:spcPct val="120000"/>
              </a:lnSpc>
              <a:buNone/>
            </a:pPr>
            <a:endParaRPr lang="cs-CZ" sz="2500" dirty="0">
              <a:effectLst/>
              <a:latin typeface="Georgia" panose="02040502050405020303" pitchFamily="18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just">
              <a:buNone/>
            </a:pPr>
            <a:endParaRPr lang="cs-CZ" dirty="0"/>
          </a:p>
          <a:p>
            <a:pPr marL="0" indent="0" algn="just">
              <a:buNone/>
            </a:pPr>
            <a:endParaRPr lang="cs-CZ" dirty="0"/>
          </a:p>
          <a:p>
            <a:pPr marL="0" indent="0" algn="just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64722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DC519E9-52AC-424A-A220-9B8136909D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0070C0"/>
                </a:solidFill>
                <a:latin typeface="Georgia" panose="02040502050405020303" pitchFamily="18" charset="0"/>
              </a:rPr>
              <a:t>Scholé</a:t>
            </a:r>
          </a:p>
        </p:txBody>
      </p:sp>
      <p:pic>
        <p:nvPicPr>
          <p:cNvPr id="11266" name="Picture 2" descr="Kniha Dítě, škola a matematika - František Kuřina | knizniklub.cz">
            <a:extLst>
              <a:ext uri="{FF2B5EF4-FFF2-40B4-BE49-F238E27FC236}">
                <a16:creationId xmlns:a16="http://schemas.microsoft.com/office/drawing/2014/main" id="{2B5DB127-AC45-4005-8F3C-E7DCC79358A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3436" y="1628800"/>
            <a:ext cx="2664296" cy="3836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brázek 4" descr="Obsah obrázku muž, osoba&#10;&#10;Popis byl vytvořen automaticky">
            <a:extLst>
              <a:ext uri="{FF2B5EF4-FFF2-40B4-BE49-F238E27FC236}">
                <a16:creationId xmlns:a16="http://schemas.microsoft.com/office/drawing/2014/main" id="{3A937F75-3FAC-4A86-BA3D-30138030EF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2182" y="4290987"/>
            <a:ext cx="1781175" cy="1876425"/>
          </a:xfrm>
          <a:prstGeom prst="rect">
            <a:avLst/>
          </a:prstGeom>
        </p:spPr>
      </p:pic>
      <p:pic>
        <p:nvPicPr>
          <p:cNvPr id="11270" name="Picture 6" descr="O kompetenčním pojetí vzdělávání, ohlédnutí za jeho historií a úvahy nad  jeho současností i budoucností s Františkem Kuřinou | Časopis Komenský v  současnosti | MUNI PED">
            <a:extLst>
              <a:ext uri="{FF2B5EF4-FFF2-40B4-BE49-F238E27FC236}">
                <a16:creationId xmlns:a16="http://schemas.microsoft.com/office/drawing/2014/main" id="{FC8F17E8-D335-4868-A254-71270FB16A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3932" y="4334244"/>
            <a:ext cx="1352550" cy="2028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2" name="Picture 8" descr="Prorok. Zahrada Prorokova">
            <a:extLst>
              <a:ext uri="{FF2B5EF4-FFF2-40B4-BE49-F238E27FC236}">
                <a16:creationId xmlns:a16="http://schemas.microsoft.com/office/drawing/2014/main" id="{1AE2F526-F050-4D52-A1F7-28E6400CAC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5738" y="4561467"/>
            <a:ext cx="1267864" cy="1671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1974E28E-CFFB-49CD-A662-239A653E69AE}"/>
              </a:ext>
            </a:extLst>
          </p:cNvPr>
          <p:cNvSpPr txBox="1"/>
          <p:nvPr/>
        </p:nvSpPr>
        <p:spPr>
          <a:xfrm>
            <a:off x="4889806" y="3789630"/>
            <a:ext cx="216024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i="0" dirty="0">
                <a:solidFill>
                  <a:srgbClr val="0070C0"/>
                </a:solidFill>
                <a:effectLst/>
                <a:latin typeface="Georgia" panose="02040502050405020303" pitchFamily="18" charset="0"/>
              </a:rPr>
              <a:t>Chalíl Džibrán</a:t>
            </a:r>
          </a:p>
          <a:p>
            <a:pPr algn="ctr"/>
            <a:r>
              <a:rPr lang="cs-CZ" dirty="0">
                <a:solidFill>
                  <a:srgbClr val="0070C0"/>
                </a:solidFill>
                <a:latin typeface="Georgia" panose="02040502050405020303" pitchFamily="18" charset="0"/>
              </a:rPr>
              <a:t>(1883-1931)</a:t>
            </a:r>
          </a:p>
        </p:txBody>
      </p:sp>
      <p:pic>
        <p:nvPicPr>
          <p:cNvPr id="11274" name="Picture 10" descr="Chalíl Džibrán: O lásce | Magazín Gnosis">
            <a:extLst>
              <a:ext uri="{FF2B5EF4-FFF2-40B4-BE49-F238E27FC236}">
                <a16:creationId xmlns:a16="http://schemas.microsoft.com/office/drawing/2014/main" id="{DC1E232B-DDAA-4B14-9BDF-A4D028854E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6813" y="2004614"/>
            <a:ext cx="1143218" cy="1659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C44B257D-B1A8-4C16-A8C9-854716635C57}"/>
              </a:ext>
            </a:extLst>
          </p:cNvPr>
          <p:cNvSpPr txBox="1"/>
          <p:nvPr/>
        </p:nvSpPr>
        <p:spPr>
          <a:xfrm>
            <a:off x="7051632" y="1942970"/>
            <a:ext cx="409955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rgbClr val="0070C0"/>
                </a:solidFill>
                <a:latin typeface="Georgia" panose="02040502050405020303" pitchFamily="18" charset="0"/>
              </a:rPr>
              <a:t>Nikdo vám nemůže zjevit než to, co </a:t>
            </a:r>
          </a:p>
          <a:p>
            <a:r>
              <a:rPr lang="cs-CZ" dirty="0">
                <a:solidFill>
                  <a:srgbClr val="0070C0"/>
                </a:solidFill>
                <a:latin typeface="Georgia" panose="02040502050405020303" pitchFamily="18" charset="0"/>
              </a:rPr>
              <a:t>již spočívá a zpola dřímá v rozbřesku vašeho poznání. Učitel, který se prochází mezi svými žáky ve stínu chrámu, nedává ani tak ze své moudrosti jako spíše ze své víry a láskyplnosti. Je-li opravdu moudrý, nevyzývá vás, abyste vstoupili do příbytku jeho moudrosti, ale spíše </a:t>
            </a:r>
          </a:p>
          <a:p>
            <a:r>
              <a:rPr lang="cs-CZ" dirty="0">
                <a:solidFill>
                  <a:srgbClr val="0070C0"/>
                </a:solidFill>
                <a:latin typeface="Georgia" panose="02040502050405020303" pitchFamily="18" charset="0"/>
              </a:rPr>
              <a:t>vás vede k prahu vašeho vlastního myšlení.</a:t>
            </a:r>
          </a:p>
        </p:txBody>
      </p:sp>
    </p:spTree>
    <p:extLst>
      <p:ext uri="{BB962C8B-B14F-4D97-AF65-F5344CB8AC3E}">
        <p14:creationId xmlns:p14="http://schemas.microsoft.com/office/powerpoint/2010/main" val="559849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040CF27-7EC0-435D-9C09-4FA8BEF3FE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0070C0"/>
                </a:solidFill>
                <a:latin typeface="Georgia" panose="02040502050405020303" pitchFamily="18" charset="0"/>
              </a:rPr>
              <a:t>Scholé</a:t>
            </a:r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E9B7279E-35F1-495A-BFC6-95441F63BC2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94244" y="1819686"/>
            <a:ext cx="1752794" cy="2257386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63E245C8-75D6-43A8-9AEF-BFA9B8232A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1884" y="1700808"/>
            <a:ext cx="3600400" cy="360040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ACF20905-3B8A-465E-A8FE-4B0C90CA8D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29650" y="1700808"/>
            <a:ext cx="1783098" cy="2520280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37FC5667-157B-4F19-80BD-C3B9433D7B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93720" y="4077072"/>
            <a:ext cx="1800200" cy="1800200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BEC4314F-4765-453E-AA0B-FF4A697EC4A0}"/>
              </a:ext>
            </a:extLst>
          </p:cNvPr>
          <p:cNvSpPr txBox="1"/>
          <p:nvPr/>
        </p:nvSpPr>
        <p:spPr>
          <a:xfrm>
            <a:off x="6444280" y="4127073"/>
            <a:ext cx="18181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>
                <a:solidFill>
                  <a:srgbClr val="0070C0"/>
                </a:solidFill>
                <a:latin typeface="Georgia" panose="02040502050405020303" pitchFamily="18" charset="0"/>
              </a:rPr>
              <a:t>Dylan Wiliam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D406CEC4-FD6B-47ED-8DED-AF89B37E8EC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61210" y="1819686"/>
            <a:ext cx="992031" cy="1196450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0BFE122B-34C5-4497-A15C-CD0B40A39F1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61210" y="3116280"/>
            <a:ext cx="1199534" cy="792419"/>
          </a:xfrm>
          <a:prstGeom prst="rect">
            <a:avLst/>
          </a:prstGeom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id="{FF2CA1DF-7ADC-48DD-8CDF-C728FFEE9CD6}"/>
              </a:ext>
            </a:extLst>
          </p:cNvPr>
          <p:cNvSpPr txBox="1"/>
          <p:nvPr/>
        </p:nvSpPr>
        <p:spPr>
          <a:xfrm>
            <a:off x="1763159" y="5877272"/>
            <a:ext cx="28664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>
                <a:solidFill>
                  <a:srgbClr val="0070C0"/>
                </a:solidFill>
                <a:latin typeface="Georgia" panose="02040502050405020303" pitchFamily="18" charset="0"/>
              </a:rPr>
              <a:t>Harry Fletcher - Wood</a:t>
            </a:r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id="{9762DD23-48AE-417C-A22D-09749D549FC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29649" y="5584379"/>
            <a:ext cx="1814631" cy="945438"/>
          </a:xfrm>
          <a:prstGeom prst="rect">
            <a:avLst/>
          </a:prstGeom>
        </p:spPr>
      </p:pic>
      <p:sp>
        <p:nvSpPr>
          <p:cNvPr id="14" name="TextovéPole 13">
            <a:extLst>
              <a:ext uri="{FF2B5EF4-FFF2-40B4-BE49-F238E27FC236}">
                <a16:creationId xmlns:a16="http://schemas.microsoft.com/office/drawing/2014/main" id="{037A1440-F22F-4A84-9AA8-FC6C2BA3241F}"/>
              </a:ext>
            </a:extLst>
          </p:cNvPr>
          <p:cNvSpPr txBox="1"/>
          <p:nvPr/>
        </p:nvSpPr>
        <p:spPr>
          <a:xfrm>
            <a:off x="4684464" y="4786908"/>
            <a:ext cx="58744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latin typeface="Georgia" panose="02040502050405020303" pitchFamily="18" charset="0"/>
              </a:rPr>
              <a:t>Zdálo se, že dovednosti jsou důležitější než znalosti.</a:t>
            </a:r>
          </a:p>
          <a:p>
            <a:r>
              <a:rPr lang="cs-CZ" dirty="0">
                <a:latin typeface="Georgia" panose="02040502050405020303" pitchFamily="18" charset="0"/>
              </a:rPr>
              <a:t>Opak je pravdou. Přečíst text na s. 20-21.</a:t>
            </a:r>
          </a:p>
        </p:txBody>
      </p:sp>
    </p:spTree>
    <p:extLst>
      <p:ext uri="{BB962C8B-B14F-4D97-AF65-F5344CB8AC3E}">
        <p14:creationId xmlns:p14="http://schemas.microsoft.com/office/powerpoint/2010/main" val="2889019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668885C-6062-4F70-95AA-39B75FD827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599" dirty="0">
                <a:solidFill>
                  <a:srgbClr val="0070C0"/>
                </a:solidFill>
                <a:latin typeface="Georgia" pitchFamily="18" charset="0"/>
                <a:cs typeface="Times New Roman" pitchFamily="18" charset="0"/>
              </a:rPr>
              <a:t>Scholé</a:t>
            </a:r>
            <a:endParaRPr lang="cs-CZ" dirty="0"/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5C96FCE6-D0CC-4516-9DB5-F983EAA895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3436" y="1461869"/>
            <a:ext cx="1836680" cy="2633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74C3EB91-2687-4399-A7F0-8A6FC9E1870A}"/>
              </a:ext>
            </a:extLst>
          </p:cNvPr>
          <p:cNvSpPr txBox="1"/>
          <p:nvPr/>
        </p:nvSpPr>
        <p:spPr>
          <a:xfrm>
            <a:off x="3476050" y="1405766"/>
            <a:ext cx="795688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400" b="0" i="0" u="none" strike="noStrike" kern="1200" cap="none" spc="0" normalizeH="0" baseline="0" noProof="0" dirty="0">
                <a:ln>
                  <a:noFill/>
                </a:ln>
                <a:solidFill>
                  <a:srgbClr val="465562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Budoucnost je pochopitelně nejistá, takže jaký je nejlepší způsob, jak na ni připravit žáky? Nejspíš bychom měli rychle přestat přednášet zastaralá fakta a místo toho učit žáky dovednostem, které jim pomohou prospívat v 21. století. A co jsou tyto futuristické dovednosti? Typicky se za ně považuje </a:t>
            </a:r>
            <a:r>
              <a:rPr kumimoji="0" lang="cs-CZ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kritické myšlení, řešení problémů, komunikace, spolupráce a tvořivost</a:t>
            </a:r>
            <a:r>
              <a:rPr kumimoji="0" lang="cs-CZ" sz="1400" b="0" i="0" u="none" strike="noStrike" kern="1200" cap="none" spc="0" normalizeH="0" baseline="0" noProof="0" dirty="0">
                <a:ln>
                  <a:noFill/>
                </a:ln>
                <a:solidFill>
                  <a:srgbClr val="465562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. Báječné věci, všechny do jedné, ale snaha beze zbytku jim nahradit školní kurikulum přináší své problémy. </a:t>
            </a:r>
            <a:r>
              <a:rPr kumimoji="0" lang="cs-CZ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Jsou to „dovednosti 21. století“? </a:t>
            </a:r>
            <a:r>
              <a:rPr kumimoji="0" lang="cs-CZ" sz="1400" b="0" i="0" u="none" strike="noStrike" kern="1200" cap="none" spc="0" normalizeH="0" baseline="0" noProof="0" dirty="0">
                <a:ln>
                  <a:noFill/>
                </a:ln>
                <a:solidFill>
                  <a:srgbClr val="465562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Nejde spíš o to, že tyto věci byly docela důležité vždycky? A pokud bylo důležité kriticky myslet pro Sokrata, řešit problémy pro Julia Césara, komunikovat pro Shakespeara, být tvořivý pro Leonarda da Vinciho a spolupracovat pro stavitele Velké čínské zdi, jak se jim vůbec podařilo dosáhnout úspěchů bez specifického kurikula pro 21. století? 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FEB65874-9A1F-4B00-B746-08FE092174DF}"/>
              </a:ext>
            </a:extLst>
          </p:cNvPr>
          <p:cNvSpPr txBox="1"/>
          <p:nvPr/>
        </p:nvSpPr>
        <p:spPr>
          <a:xfrm>
            <a:off x="3598834" y="3531341"/>
            <a:ext cx="78854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HENDRICK, Carl a Robin MACPHERSON. </a:t>
            </a:r>
            <a:r>
              <a:rPr kumimoji="0" lang="cs-CZ" sz="14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Co funguje ve třídě?: most mezi výzkumem a praxí.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Praha: Euromedia Group, 2019.</a:t>
            </a:r>
          </a:p>
        </p:txBody>
      </p:sp>
      <p:pic>
        <p:nvPicPr>
          <p:cNvPr id="1034" name="Picture 10" descr="What Teachers Really Need to Know About Education Research">
            <a:extLst>
              <a:ext uri="{FF2B5EF4-FFF2-40B4-BE49-F238E27FC236}">
                <a16:creationId xmlns:a16="http://schemas.microsoft.com/office/drawing/2014/main" id="{317A039F-BCFB-42E5-BBD4-3AF5B0CCB0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3436" y="4229986"/>
            <a:ext cx="1907001" cy="1907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Obrázek 13" descr="Robin MacPherson, Head of College at Robert Gordon's College, Aberdeen |  Listen Notes">
            <a:extLst>
              <a:ext uri="{FF2B5EF4-FFF2-40B4-BE49-F238E27FC236}">
                <a16:creationId xmlns:a16="http://schemas.microsoft.com/office/drawing/2014/main" id="{F421D0A0-58F8-40CB-9A0B-A90C0DE9DB1F}"/>
              </a:ext>
            </a:extLst>
          </p:cNvPr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67" t="2664" r="29715" b="39549"/>
          <a:stretch/>
        </p:blipFill>
        <p:spPr bwMode="auto">
          <a:xfrm>
            <a:off x="6691089" y="4229985"/>
            <a:ext cx="1475480" cy="190700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2245A9B5-65CD-4EDA-A039-8880DE12C472}"/>
              </a:ext>
            </a:extLst>
          </p:cNvPr>
          <p:cNvSpPr txBox="1"/>
          <p:nvPr/>
        </p:nvSpPr>
        <p:spPr>
          <a:xfrm>
            <a:off x="3598834" y="4203392"/>
            <a:ext cx="302433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Carl Hendrick 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vedoucím výuky a výzkumu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Wellington College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2CD5229B-983A-4760-8F71-F058DDE23A70}"/>
              </a:ext>
            </a:extLst>
          </p:cNvPr>
          <p:cNvSpPr txBox="1"/>
          <p:nvPr/>
        </p:nvSpPr>
        <p:spPr>
          <a:xfrm>
            <a:off x="8326660" y="4217939"/>
            <a:ext cx="2592288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Robin MacPherson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Robert Gordon's College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LT W01_75 Bold"/>
                <a:ea typeface="+mn-ea"/>
                <a:cs typeface="+mn-cs"/>
              </a:rPr>
              <a:t>ordon's College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LT W01_75 Bold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420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715825C-BA7F-4574-A877-77F09747A1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0070C0"/>
                </a:solidFill>
                <a:latin typeface="Georgia" panose="02040502050405020303" pitchFamily="18" charset="0"/>
              </a:rPr>
              <a:t>Scholé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9F60838A-9DA3-4F3F-9A54-12B00F96F5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7988" y="2328670"/>
            <a:ext cx="7321311" cy="1100330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18E872B0-3218-439B-823F-4F49F1F9BA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9180" y="3717032"/>
            <a:ext cx="6890464" cy="1757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1971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B0C83A4-0943-4F58-98CE-13EB2D4BDF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9397" y="260648"/>
            <a:ext cx="9782801" cy="1239837"/>
          </a:xfrm>
        </p:spPr>
        <p:txBody>
          <a:bodyPr/>
          <a:lstStyle/>
          <a:p>
            <a:r>
              <a:rPr lang="cs-CZ" sz="3599" dirty="0">
                <a:solidFill>
                  <a:srgbClr val="0070C0"/>
                </a:solidFill>
                <a:latin typeface="Georgia" pitchFamily="18" charset="0"/>
                <a:cs typeface="Times New Roman" pitchFamily="18" charset="0"/>
              </a:rPr>
              <a:t>Scholé</a:t>
            </a:r>
            <a:endParaRPr lang="cs-CZ" dirty="0"/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ADB326BC-CDFB-4E7F-8F99-D35A5AA67F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3436" y="1844824"/>
            <a:ext cx="2988808" cy="3985663"/>
          </a:xfrm>
          <a:prstGeom prst="rect">
            <a:avLst/>
          </a:prstGeom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id="{4D00D9CA-7322-4E9E-B6A3-061C9A634C1E}"/>
              </a:ext>
            </a:extLst>
          </p:cNvPr>
          <p:cNvSpPr/>
          <p:nvPr/>
        </p:nvSpPr>
        <p:spPr>
          <a:xfrm>
            <a:off x="4582244" y="1700808"/>
            <a:ext cx="710286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>
                <a:solidFill>
                  <a:srgbClr val="0070C0"/>
                </a:solidFill>
                <a:latin typeface="Georgia" panose="02040502050405020303" pitchFamily="18" charset="0"/>
              </a:rPr>
              <a:t>Sociální pedagogika | Social Education ročník 7, číslo 2, s. 144–145, listopad 2019  </a:t>
            </a:r>
          </a:p>
          <a:p>
            <a:endParaRPr lang="cs-CZ" dirty="0">
              <a:solidFill>
                <a:srgbClr val="0070C0"/>
              </a:solidFill>
              <a:latin typeface="Georgia" panose="02040502050405020303" pitchFamily="18" charset="0"/>
            </a:endParaRPr>
          </a:p>
          <a:p>
            <a:r>
              <a:rPr lang="cs-CZ" dirty="0">
                <a:latin typeface="Georgia" panose="02040502050405020303" pitchFamily="18" charset="0"/>
              </a:rPr>
              <a:t>Z recenze (Martin Strouhal, FF UK Praha)</a:t>
            </a:r>
          </a:p>
          <a:p>
            <a:pPr algn="just"/>
            <a:r>
              <a:rPr lang="cs-CZ" sz="1600" dirty="0">
                <a:latin typeface="Georgia" panose="02040502050405020303" pitchFamily="18" charset="0"/>
              </a:rPr>
              <a:t>„… kniha Radima Šípa přináší do české pedagogiky nový ideový náboj, a doufám, že rozpoutá intelektuální diskusi jdoucí hluboko pod povrch běžně diskutovaných problémů teorie a praxe školního vzdělávání.“ 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24AE1B08-8864-4EC3-86ED-DED599FE9547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6457" y="3832882"/>
            <a:ext cx="1704340" cy="170434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C3091006-C64F-48F1-B7D9-8F0C9CF5ABEF}"/>
              </a:ext>
            </a:extLst>
          </p:cNvPr>
          <p:cNvSpPr txBox="1"/>
          <p:nvPr/>
        </p:nvSpPr>
        <p:spPr>
          <a:xfrm>
            <a:off x="6695010" y="4005064"/>
            <a:ext cx="357586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cs-CZ" b="1" i="0" dirty="0">
                <a:solidFill>
                  <a:srgbClr val="0070C0"/>
                </a:solidFill>
                <a:effectLst/>
                <a:latin typeface="Georgia" panose="02040502050405020303" pitchFamily="18" charset="0"/>
              </a:rPr>
              <a:t>doc. Mgr. Radim Šíp, Ph.D.</a:t>
            </a:r>
          </a:p>
          <a:p>
            <a:pPr algn="l"/>
            <a:r>
              <a:rPr lang="cs-CZ" b="0" i="0" dirty="0">
                <a:solidFill>
                  <a:srgbClr val="0070C0"/>
                </a:solidFill>
                <a:effectLst/>
                <a:latin typeface="Georgia" panose="02040502050405020303" pitchFamily="18" charset="0"/>
              </a:rPr>
              <a:t>Centrum výzkumu FHS UTB, výzkumný pracovník PdF MU</a:t>
            </a:r>
            <a:endParaRPr lang="cs-CZ" b="1" i="0" dirty="0">
              <a:solidFill>
                <a:srgbClr val="0070C0"/>
              </a:solidFill>
              <a:effectLst/>
              <a:latin typeface="Georgia" panose="02040502050405020303" pitchFamily="18" charset="0"/>
            </a:endParaRPr>
          </a:p>
        </p:txBody>
      </p:sp>
      <p:pic>
        <p:nvPicPr>
          <p:cNvPr id="9218" name="Picture 2" descr="CEEOL - Journal Detail">
            <a:extLst>
              <a:ext uri="{FF2B5EF4-FFF2-40B4-BE49-F238E27FC236}">
                <a16:creationId xmlns:a16="http://schemas.microsoft.com/office/drawing/2014/main" id="{FE073D60-F5E8-439A-AEE7-86CA7FB1CF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5010" y="5157192"/>
            <a:ext cx="2718443" cy="1046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9447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6169842-77DC-445B-9AF5-04F4B6B091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599" dirty="0">
                <a:solidFill>
                  <a:srgbClr val="0070C0"/>
                </a:solidFill>
                <a:latin typeface="Georgia" pitchFamily="18" charset="0"/>
                <a:cs typeface="Times New Roman" pitchFamily="18" charset="0"/>
              </a:rPr>
              <a:t>Scholé</a:t>
            </a:r>
            <a:endParaRPr lang="cs-CZ" dirty="0"/>
          </a:p>
        </p:txBody>
      </p:sp>
      <p:pic>
        <p:nvPicPr>
          <p:cNvPr id="1026" name="Picture 2" descr="Znát a učit elementární matematiku - Jak učitelé v Číně a ve Spojených  státech rozumí základní matematice - Liping Ma — Heureka.cz">
            <a:extLst>
              <a:ext uri="{FF2B5EF4-FFF2-40B4-BE49-F238E27FC236}">
                <a16:creationId xmlns:a16="http://schemas.microsoft.com/office/drawing/2014/main" id="{EAD9A421-A301-44BD-AAAD-5768BBC5D28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0340" y="1640144"/>
            <a:ext cx="4021103" cy="4021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CMI Study 23">
            <a:extLst>
              <a:ext uri="{FF2B5EF4-FFF2-40B4-BE49-F238E27FC236}">
                <a16:creationId xmlns:a16="http://schemas.microsoft.com/office/drawing/2014/main" id="{E3A0DC35-60B4-40BA-8DFF-E4E8168E2B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8388" y="1520400"/>
            <a:ext cx="2566731" cy="3055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95AF7F7D-C209-4E0E-A1E1-19A5F7FE2310}"/>
              </a:ext>
            </a:extLst>
          </p:cNvPr>
          <p:cNvSpPr txBox="1"/>
          <p:nvPr/>
        </p:nvSpPr>
        <p:spPr>
          <a:xfrm>
            <a:off x="6369665" y="4700961"/>
            <a:ext cx="15841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rgbClr val="0070C0"/>
                </a:solidFill>
                <a:latin typeface="Georgia" panose="02040502050405020303" pitchFamily="18" charset="0"/>
              </a:rPr>
              <a:t>Liping Ma (*1951)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DD9DE18-0BA3-4623-9C4F-6845C3CB87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700" y="1499377"/>
            <a:ext cx="2016224" cy="3021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6949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E899A51C-F320-4E18-90C7-7F3729969EE5}"/>
              </a:ext>
            </a:extLst>
          </p:cNvPr>
          <p:cNvSpPr txBox="1"/>
          <p:nvPr/>
        </p:nvSpPr>
        <p:spPr>
          <a:xfrm>
            <a:off x="5990027" y="1418314"/>
            <a:ext cx="5386209" cy="26467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>
                <a:solidFill>
                  <a:srgbClr val="0070C0"/>
                </a:solidFill>
                <a:latin typeface="Georgia" panose="02040502050405020303" pitchFamily="18" charset="0"/>
              </a:rPr>
              <a:t>Postmoderní společnost</a:t>
            </a:r>
          </a:p>
          <a:p>
            <a:r>
              <a:rPr lang="cs-CZ" sz="1799" dirty="0">
                <a:latin typeface="Georgia" panose="02040502050405020303" pitchFamily="18" charset="0"/>
              </a:rPr>
              <a:t>(postindustriální společnost)</a:t>
            </a:r>
          </a:p>
          <a:p>
            <a:pPr marL="285664" indent="-285664">
              <a:buFont typeface="Arial" panose="020B0604020202020204" pitchFamily="34" charset="0"/>
              <a:buChar char="•"/>
            </a:pPr>
            <a:r>
              <a:rPr lang="cs-CZ" sz="1600" dirty="0">
                <a:latin typeface="Georgia" panose="02040502050405020303" pitchFamily="18" charset="0"/>
              </a:rPr>
              <a:t>od konce 20. století</a:t>
            </a:r>
          </a:p>
          <a:p>
            <a:pPr marL="285664" indent="-285664">
              <a:buFont typeface="Arial" panose="020B0604020202020204" pitchFamily="34" charset="0"/>
              <a:buChar char="•"/>
            </a:pPr>
            <a:r>
              <a:rPr lang="cs-CZ" sz="1600" dirty="0">
                <a:latin typeface="Georgia" panose="02040502050405020303" pitchFamily="18" charset="0"/>
              </a:rPr>
              <a:t>výrazná odloučenost od minulosti</a:t>
            </a:r>
          </a:p>
          <a:p>
            <a:pPr marL="285664" indent="-285664">
              <a:buFont typeface="Arial" panose="020B0604020202020204" pitchFamily="34" charset="0"/>
              <a:buChar char="•"/>
            </a:pPr>
            <a:r>
              <a:rPr lang="cs-CZ" sz="1600" dirty="0">
                <a:latin typeface="Georgia" panose="02040502050405020303" pitchFamily="18" charset="0"/>
              </a:rPr>
              <a:t>společnost založena na globálním trhu</a:t>
            </a:r>
          </a:p>
          <a:p>
            <a:pPr marL="285664" indent="-285664">
              <a:buFont typeface="Arial" panose="020B0604020202020204" pitchFamily="34" charset="0"/>
              <a:buChar char="•"/>
            </a:pPr>
            <a:r>
              <a:rPr lang="cs-CZ" sz="1600" dirty="0">
                <a:latin typeface="Georgia" panose="02040502050405020303" pitchFamily="18" charset="0"/>
              </a:rPr>
              <a:t>ztráta zájmu o věci veřejné</a:t>
            </a:r>
          </a:p>
          <a:p>
            <a:pPr marL="285664" indent="-285664">
              <a:buFont typeface="Arial" panose="020B0604020202020204" pitchFamily="34" charset="0"/>
              <a:buChar char="•"/>
            </a:pPr>
            <a:r>
              <a:rPr lang="cs-CZ" sz="1600" dirty="0">
                <a:latin typeface="Georgia" panose="02040502050405020303" pitchFamily="18" charset="0"/>
              </a:rPr>
              <a:t>převládá individuální nad všeobecným</a:t>
            </a:r>
          </a:p>
          <a:p>
            <a:pPr marL="285664" indent="-285664">
              <a:buFont typeface="Arial" panose="020B0604020202020204" pitchFamily="34" charset="0"/>
              <a:buChar char="•"/>
            </a:pPr>
            <a:r>
              <a:rPr lang="cs-CZ" sz="1600" dirty="0">
                <a:latin typeface="Georgia" panose="02040502050405020303" pitchFamily="18" charset="0"/>
              </a:rPr>
              <a:t>odklon víry v člověkem řízený pokrok </a:t>
            </a:r>
          </a:p>
          <a:p>
            <a:pPr marL="285664" indent="-285664">
              <a:buFont typeface="Arial" panose="020B0604020202020204" pitchFamily="34" charset="0"/>
              <a:buChar char="•"/>
            </a:pPr>
            <a:r>
              <a:rPr lang="cs-CZ" sz="1600" dirty="0">
                <a:latin typeface="Georgia" panose="02040502050405020303" pitchFamily="18" charset="0"/>
              </a:rPr>
              <a:t>společnost bez univerzálního hodnotového systému</a:t>
            </a:r>
          </a:p>
          <a:p>
            <a:pPr marL="285664" indent="-285664">
              <a:buFont typeface="Arial" panose="020B0604020202020204" pitchFamily="34" charset="0"/>
              <a:buChar char="•"/>
            </a:pPr>
            <a:r>
              <a:rPr lang="cs-CZ" sz="1600" dirty="0">
                <a:latin typeface="Georgia" panose="02040502050405020303" pitchFamily="18" charset="0"/>
              </a:rPr>
              <a:t>kritický postoj k osvícenství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E91F6EB5-064B-4119-AAFB-C2C55808C589}"/>
              </a:ext>
            </a:extLst>
          </p:cNvPr>
          <p:cNvSpPr txBox="1"/>
          <p:nvPr/>
        </p:nvSpPr>
        <p:spPr>
          <a:xfrm>
            <a:off x="1678577" y="1414681"/>
            <a:ext cx="4311451" cy="26467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>
                <a:solidFill>
                  <a:srgbClr val="0070C0"/>
                </a:solidFill>
                <a:latin typeface="Georgia" panose="02040502050405020303" pitchFamily="18" charset="0"/>
              </a:rPr>
              <a:t>Moderní společnost</a:t>
            </a:r>
          </a:p>
          <a:p>
            <a:r>
              <a:rPr lang="cs-CZ" sz="1600" dirty="0">
                <a:latin typeface="Georgia" panose="02040502050405020303" pitchFamily="18" charset="0"/>
              </a:rPr>
              <a:t>(industriální společnost)</a:t>
            </a:r>
          </a:p>
          <a:p>
            <a:pPr marL="285664" indent="-285664">
              <a:buFont typeface="Arial" panose="020B0604020202020204" pitchFamily="34" charset="0"/>
              <a:buChar char="•"/>
            </a:pPr>
            <a:r>
              <a:rPr lang="cs-CZ" sz="1600" dirty="0">
                <a:latin typeface="Georgia" panose="02040502050405020303" pitchFamily="18" charset="0"/>
              </a:rPr>
              <a:t>vzniká v 18. století</a:t>
            </a:r>
          </a:p>
          <a:p>
            <a:pPr marL="285664" indent="-285664">
              <a:buFont typeface="Arial" panose="020B0604020202020204" pitchFamily="34" charset="0"/>
              <a:buChar char="•"/>
            </a:pPr>
            <a:r>
              <a:rPr lang="cs-CZ" sz="1600" dirty="0">
                <a:latin typeface="Georgia" panose="02040502050405020303" pitchFamily="18" charset="0"/>
              </a:rPr>
              <a:t>protiklad společnosti tradiční</a:t>
            </a:r>
          </a:p>
          <a:p>
            <a:pPr marL="285664" indent="-285664">
              <a:buFont typeface="Arial" panose="020B0604020202020204" pitchFamily="34" charset="0"/>
              <a:buChar char="•"/>
            </a:pPr>
            <a:r>
              <a:rPr lang="cs-CZ" sz="1600" dirty="0">
                <a:latin typeface="Georgia" panose="02040502050405020303" pitchFamily="18" charset="0"/>
              </a:rPr>
              <a:t>ve výkladu světa nabývá důležitosti věda</a:t>
            </a:r>
          </a:p>
          <a:p>
            <a:pPr marL="285664" indent="-285664">
              <a:buFont typeface="Arial" panose="020B0604020202020204" pitchFamily="34" charset="0"/>
              <a:buChar char="•"/>
            </a:pPr>
            <a:r>
              <a:rPr lang="cs-CZ" sz="1600" dirty="0">
                <a:latin typeface="Georgia" panose="02040502050405020303" pitchFamily="18" charset="0"/>
              </a:rPr>
              <a:t>roste gramotnost a úroveň vzdělání</a:t>
            </a:r>
          </a:p>
          <a:p>
            <a:pPr marL="285664" indent="-285664">
              <a:buFont typeface="Arial" panose="020B0604020202020204" pitchFamily="34" charset="0"/>
              <a:buChar char="•"/>
            </a:pPr>
            <a:r>
              <a:rPr lang="cs-CZ" sz="1600" dirty="0">
                <a:latin typeface="Georgia" panose="02040502050405020303" pitchFamily="18" charset="0"/>
              </a:rPr>
              <a:t>zesvětštění školy</a:t>
            </a:r>
          </a:p>
          <a:p>
            <a:pPr marL="285664" indent="-285664">
              <a:buFont typeface="Arial" panose="020B0604020202020204" pitchFamily="34" charset="0"/>
              <a:buChar char="•"/>
            </a:pPr>
            <a:r>
              <a:rPr lang="cs-CZ" sz="1600" dirty="0">
                <a:latin typeface="Georgia" panose="02040502050405020303" pitchFamily="18" charset="0"/>
              </a:rPr>
              <a:t>změna fungování ekonomik</a:t>
            </a:r>
          </a:p>
          <a:p>
            <a:pPr marL="285664" indent="-285664">
              <a:buFont typeface="Arial" panose="020B0604020202020204" pitchFamily="34" charset="0"/>
              <a:buChar char="•"/>
            </a:pPr>
            <a:r>
              <a:rPr lang="cs-CZ" sz="1600" dirty="0">
                <a:latin typeface="Georgia" panose="02040502050405020303" pitchFamily="18" charset="0"/>
              </a:rPr>
              <a:t>nové výrobní technologie</a:t>
            </a:r>
          </a:p>
          <a:p>
            <a:r>
              <a:rPr lang="cs-CZ" sz="1799" dirty="0">
                <a:latin typeface="Georgia" panose="02040502050405020303" pitchFamily="18" charset="0"/>
              </a:rPr>
              <a:t>    </a:t>
            </a:r>
            <a:r>
              <a:rPr lang="cs-CZ" sz="1799" b="1" dirty="0">
                <a:solidFill>
                  <a:srgbClr val="0070C0"/>
                </a:solidFill>
                <a:latin typeface="Georgia" panose="02040502050405020303" pitchFamily="18" charset="0"/>
              </a:rPr>
              <a:t>TRADIČNÍ ŠKOLA</a:t>
            </a:r>
            <a:r>
              <a:rPr lang="cs-CZ" sz="1799" dirty="0">
                <a:latin typeface="Georgia" panose="02040502050405020303" pitchFamily="18" charset="0"/>
              </a:rPr>
              <a:t>	</a:t>
            </a:r>
          </a:p>
        </p:txBody>
      </p:sp>
      <p:pic>
        <p:nvPicPr>
          <p:cNvPr id="8" name="Obrázek 7" descr="Obsah obrázku interiér, staré, osoba, vsedě&#10;&#10;Popis byl vytvořen automaticky">
            <a:extLst>
              <a:ext uri="{FF2B5EF4-FFF2-40B4-BE49-F238E27FC236}">
                <a16:creationId xmlns:a16="http://schemas.microsoft.com/office/drawing/2014/main" id="{1022D4C8-24E3-46B2-B08B-79C24D89FE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48" y="4142075"/>
            <a:ext cx="3273704" cy="1951221"/>
          </a:xfrm>
          <a:prstGeom prst="rect">
            <a:avLst/>
          </a:prstGeom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id="{7F037CAD-B433-407E-84B8-A6C26601E8C0}"/>
              </a:ext>
            </a:extLst>
          </p:cNvPr>
          <p:cNvSpPr/>
          <p:nvPr/>
        </p:nvSpPr>
        <p:spPr>
          <a:xfrm>
            <a:off x="4920271" y="4361471"/>
            <a:ext cx="5335179" cy="3692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799" b="1" dirty="0">
                <a:solidFill>
                  <a:srgbClr val="0070C0"/>
                </a:solidFill>
                <a:latin typeface="Georgia" panose="02040502050405020303" pitchFamily="18" charset="0"/>
              </a:rPr>
              <a:t>Nejvlivnějšími postmoderní filosofové</a:t>
            </a:r>
            <a:endParaRPr lang="cs-CZ" sz="1799" u="sng" dirty="0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BF0D73A8-A17C-45F3-9789-5C7D5C45FC42}"/>
              </a:ext>
            </a:extLst>
          </p:cNvPr>
          <p:cNvSpPr txBox="1"/>
          <p:nvPr/>
        </p:nvSpPr>
        <p:spPr>
          <a:xfrm>
            <a:off x="4946502" y="4733472"/>
            <a:ext cx="2784737" cy="9229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664" indent="-285664">
              <a:buFont typeface="Arial" panose="020B0604020202020204" pitchFamily="34" charset="0"/>
              <a:buChar char="•"/>
            </a:pPr>
            <a:r>
              <a:rPr lang="cs-CZ" sz="1799" dirty="0">
                <a:latin typeface="Georgia" panose="02040502050405020303" pitchFamily="18" charset="0"/>
              </a:rPr>
              <a:t>Jacques Derrida</a:t>
            </a:r>
          </a:p>
          <a:p>
            <a:pPr marL="285664" indent="-285664">
              <a:buFont typeface="Arial" panose="020B0604020202020204" pitchFamily="34" charset="0"/>
              <a:buChar char="•"/>
            </a:pPr>
            <a:r>
              <a:rPr lang="cs-CZ" sz="1799" dirty="0">
                <a:latin typeface="Georgia" panose="02040502050405020303" pitchFamily="18" charset="0"/>
              </a:rPr>
              <a:t>Jean-François Lyotard</a:t>
            </a:r>
          </a:p>
          <a:p>
            <a:pPr marL="285664" indent="-285664">
              <a:buFont typeface="Arial" panose="020B0604020202020204" pitchFamily="34" charset="0"/>
              <a:buChar char="•"/>
            </a:pPr>
            <a:r>
              <a:rPr lang="cs-CZ" sz="1799" dirty="0">
                <a:latin typeface="Georgia" panose="02040502050405020303" pitchFamily="18" charset="0"/>
              </a:rPr>
              <a:t>Michel Foucault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9687A7A0-1562-4C3C-8C08-9388763DE02D}"/>
              </a:ext>
            </a:extLst>
          </p:cNvPr>
          <p:cNvSpPr txBox="1"/>
          <p:nvPr/>
        </p:nvSpPr>
        <p:spPr>
          <a:xfrm>
            <a:off x="1579337" y="6160257"/>
            <a:ext cx="100434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>
                <a:solidFill>
                  <a:srgbClr val="0070C0"/>
                </a:solidFill>
                <a:latin typeface="Georgia" panose="02040502050405020303" pitchFamily="18" charset="0"/>
              </a:rPr>
              <a:t>Je nutné opouštět principy moderní</a:t>
            </a:r>
            <a:r>
              <a:rPr lang="en-GB" sz="1600" dirty="0">
                <a:solidFill>
                  <a:srgbClr val="0070C0"/>
                </a:solidFill>
                <a:latin typeface="Georgia" panose="02040502050405020303" pitchFamily="18" charset="0"/>
              </a:rPr>
              <a:t> </a:t>
            </a:r>
            <a:r>
              <a:rPr lang="cs-CZ" sz="1600" dirty="0">
                <a:solidFill>
                  <a:srgbClr val="0070C0"/>
                </a:solidFill>
                <a:latin typeface="Georgia" panose="02040502050405020303" pitchFamily="18" charset="0"/>
              </a:rPr>
              <a:t>pedagogiky, protože se již vyčerpaly? </a:t>
            </a:r>
          </a:p>
        </p:txBody>
      </p:sp>
      <p:pic>
        <p:nvPicPr>
          <p:cNvPr id="1026" name="Picture 2" descr="Image result for derrida">
            <a:extLst>
              <a:ext uri="{FF2B5EF4-FFF2-40B4-BE49-F238E27FC236}">
                <a16:creationId xmlns:a16="http://schemas.microsoft.com/office/drawing/2014/main" id="{955C3B29-7B71-45C6-A972-D4E2816A32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942" y="4760523"/>
            <a:ext cx="1008112" cy="1231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Lyotard">
            <a:extLst>
              <a:ext uri="{FF2B5EF4-FFF2-40B4-BE49-F238E27FC236}">
                <a16:creationId xmlns:a16="http://schemas.microsoft.com/office/drawing/2014/main" id="{8E43AFC0-20B8-45BB-9871-775E22E428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4682" y="4797668"/>
            <a:ext cx="995026" cy="1226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Nadpis 9">
            <a:extLst>
              <a:ext uri="{FF2B5EF4-FFF2-40B4-BE49-F238E27FC236}">
                <a16:creationId xmlns:a16="http://schemas.microsoft.com/office/drawing/2014/main" id="{6CB01FEE-73BB-4EA6-AB90-D99FDCA6FE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599" dirty="0">
                <a:solidFill>
                  <a:srgbClr val="0070C0"/>
                </a:solidFill>
                <a:latin typeface="Georgia" pitchFamily="18" charset="0"/>
                <a:cs typeface="Times New Roman" pitchFamily="18" charset="0"/>
              </a:rPr>
              <a:t>Scholé</a:t>
            </a:r>
            <a:endParaRPr lang="cs-CZ" dirty="0"/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917D0521-44C1-48FC-826F-FECCD21299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38827" y="4821734"/>
            <a:ext cx="1160591" cy="1179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830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FF99CBB-E565-42A1-B0E8-FF232AA895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93436" y="1628800"/>
            <a:ext cx="9361041" cy="4674765"/>
          </a:xfrm>
        </p:spPr>
        <p:txBody>
          <a:bodyPr/>
          <a:lstStyle/>
          <a:p>
            <a:pPr marL="0" indent="0">
              <a:buNone/>
            </a:pPr>
            <a:r>
              <a:rPr lang="cs-CZ" sz="2000" dirty="0">
                <a:latin typeface="Georgia" panose="02040502050405020303" pitchFamily="18" charset="0"/>
              </a:rPr>
              <a:t>Klíčové pojmy tzv. neoliberálního diskursu</a:t>
            </a:r>
          </a:p>
          <a:p>
            <a:pPr marL="0" indent="0">
              <a:buNone/>
            </a:pPr>
            <a:r>
              <a:rPr lang="cs-CZ" dirty="0">
                <a:solidFill>
                  <a:srgbClr val="0070C0"/>
                </a:solidFill>
                <a:latin typeface="Georgia" panose="02040502050405020303" pitchFamily="18" charset="0"/>
              </a:rPr>
              <a:t>Vědomostní společnost			                              Klíčové kompetence					  Celoživotní vzdělávání</a:t>
            </a:r>
          </a:p>
          <a:p>
            <a:pPr marL="0" indent="0">
              <a:buNone/>
            </a:pPr>
            <a:r>
              <a:rPr lang="cs-CZ" sz="2000" dirty="0">
                <a:latin typeface="Georgia" panose="02040502050405020303" pitchFamily="18" charset="0"/>
              </a:rPr>
              <a:t>Tyto klíčové pojmy mají politický, </a:t>
            </a:r>
            <a:r>
              <a:rPr lang="cs-CZ" sz="2000" b="1" dirty="0">
                <a:latin typeface="Georgia" panose="02040502050405020303" pitchFamily="18" charset="0"/>
              </a:rPr>
              <a:t>nepedagogický </a:t>
            </a:r>
            <a:r>
              <a:rPr lang="cs-CZ" sz="2000" dirty="0">
                <a:latin typeface="Georgia" panose="02040502050405020303" pitchFamily="18" charset="0"/>
              </a:rPr>
              <a:t>původ.</a:t>
            </a:r>
          </a:p>
          <a:p>
            <a:pPr marL="0" indent="0">
              <a:buNone/>
            </a:pPr>
            <a:endParaRPr lang="cs-CZ" dirty="0">
              <a:latin typeface="Georgia" panose="02040502050405020303" pitchFamily="18" charset="0"/>
            </a:endParaRPr>
          </a:p>
          <a:p>
            <a:pPr marL="0" indent="0">
              <a:buNone/>
            </a:pPr>
            <a:endParaRPr lang="cs-CZ" dirty="0">
              <a:latin typeface="Georgia" panose="02040502050405020303" pitchFamily="18" charset="0"/>
            </a:endParaRPr>
          </a:p>
          <a:p>
            <a:pPr marL="0" indent="0">
              <a:buNone/>
            </a:pPr>
            <a:endParaRPr lang="cs-CZ" dirty="0">
              <a:latin typeface="Georgia" panose="02040502050405020303" pitchFamily="18" charset="0"/>
            </a:endParaRPr>
          </a:p>
          <a:p>
            <a:pPr marL="0" indent="0">
              <a:buNone/>
            </a:pPr>
            <a:endParaRPr lang="cs-CZ" dirty="0">
              <a:latin typeface="Georgia" panose="02040502050405020303" pitchFamily="18" charset="0"/>
            </a:endParaRPr>
          </a:p>
          <a:p>
            <a:pPr marL="0" indent="0">
              <a:buNone/>
            </a:pPr>
            <a:endParaRPr lang="cs-CZ" dirty="0">
              <a:latin typeface="Georgia" panose="02040502050405020303" pitchFamily="18" charset="0"/>
            </a:endParaRPr>
          </a:p>
          <a:p>
            <a:pPr marL="0" indent="0">
              <a:buNone/>
            </a:pPr>
            <a:endParaRPr lang="cs-CZ" dirty="0">
              <a:latin typeface="Georgia" panose="02040502050405020303" pitchFamily="18" charset="0"/>
            </a:endParaRPr>
          </a:p>
          <a:p>
            <a:pPr marL="0" indent="0">
              <a:buNone/>
            </a:pPr>
            <a:endParaRPr lang="cs-CZ" dirty="0">
              <a:latin typeface="Georgia" panose="02040502050405020303" pitchFamily="18" charset="0"/>
            </a:endParaRPr>
          </a:p>
          <a:p>
            <a:pPr marL="0" indent="0">
              <a:buNone/>
            </a:pPr>
            <a:endParaRPr lang="cs-CZ" dirty="0">
              <a:latin typeface="Georgia" panose="02040502050405020303" pitchFamily="18" charset="0"/>
            </a:endParaRPr>
          </a:p>
          <a:p>
            <a:pPr marL="0" indent="0">
              <a:buNone/>
            </a:pPr>
            <a:endParaRPr lang="cs-CZ" dirty="0">
              <a:latin typeface="Georgia" panose="02040502050405020303" pitchFamily="18" charset="0"/>
            </a:endParaRPr>
          </a:p>
          <a:p>
            <a:pPr marL="0" indent="0">
              <a:buNone/>
            </a:pPr>
            <a:endParaRPr lang="cs-CZ" dirty="0">
              <a:latin typeface="Georgia" panose="02040502050405020303" pitchFamily="18" charset="0"/>
            </a:endParaRP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B2BACC7B-BA1E-4775-AB86-DC0B02F000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1924" y="3941895"/>
            <a:ext cx="3041544" cy="2361670"/>
          </a:xfrm>
          <a:prstGeom prst="rect">
            <a:avLst/>
          </a:prstGeom>
        </p:spPr>
      </p:pic>
      <p:sp>
        <p:nvSpPr>
          <p:cNvPr id="7" name="Nadpis 6">
            <a:extLst>
              <a:ext uri="{FF2B5EF4-FFF2-40B4-BE49-F238E27FC236}">
                <a16:creationId xmlns:a16="http://schemas.microsoft.com/office/drawing/2014/main" id="{E0E5F77A-500B-4FB3-92EA-EEAFB84583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599" dirty="0">
                <a:solidFill>
                  <a:srgbClr val="0070C0"/>
                </a:solidFill>
                <a:latin typeface="Georgia" pitchFamily="18" charset="0"/>
                <a:cs typeface="Times New Roman" pitchFamily="18" charset="0"/>
              </a:rPr>
              <a:t>Scholé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08246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EEBE2BF-7BD0-421B-AD84-4551BDBD21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0" y="140073"/>
            <a:ext cx="10512862" cy="1229712"/>
          </a:xfrm>
        </p:spPr>
        <p:txBody>
          <a:bodyPr/>
          <a:lstStyle/>
          <a:p>
            <a:r>
              <a:rPr lang="cs-CZ" sz="3599" dirty="0">
                <a:solidFill>
                  <a:srgbClr val="0070C0"/>
                </a:solidFill>
                <a:latin typeface="Georgia" pitchFamily="18" charset="0"/>
                <a:cs typeface="Times New Roman" pitchFamily="18" charset="0"/>
              </a:rPr>
              <a:t>Scholé</a:t>
            </a:r>
            <a:endParaRPr lang="cs-CZ" dirty="0">
              <a:solidFill>
                <a:schemeClr val="tx1"/>
              </a:solidFill>
              <a:latin typeface="Georgia" panose="02040502050405020303" pitchFamily="18" charset="0"/>
            </a:endParaRP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3C533DE9-73BE-4AF3-BF0F-F6A092D8FACA}"/>
              </a:ext>
            </a:extLst>
          </p:cNvPr>
          <p:cNvSpPr txBox="1"/>
          <p:nvPr/>
        </p:nvSpPr>
        <p:spPr>
          <a:xfrm>
            <a:off x="1485900" y="1436813"/>
            <a:ext cx="9983942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>
                <a:solidFill>
                  <a:srgbClr val="0070C0"/>
                </a:solidFill>
                <a:latin typeface="Georgia" panose="02040502050405020303" pitchFamily="18" charset="0"/>
              </a:rPr>
              <a:t>Pedagogika v období postmoderny</a:t>
            </a:r>
          </a:p>
          <a:p>
            <a:r>
              <a:rPr lang="cs-CZ" sz="2400" dirty="0">
                <a:latin typeface="Georgia" panose="02040502050405020303" pitchFamily="18" charset="0"/>
              </a:rPr>
              <a:t>Moderní						Postmoderní</a:t>
            </a:r>
          </a:p>
          <a:p>
            <a:r>
              <a:rPr lang="cs-CZ" sz="2400" dirty="0">
                <a:latin typeface="Georgia" panose="02040502050405020303" pitchFamily="18" charset="0"/>
              </a:rPr>
              <a:t>Modernita       	  				Postmodernita</a:t>
            </a:r>
          </a:p>
          <a:p>
            <a:endParaRPr lang="cs-CZ" sz="1000" dirty="0">
              <a:latin typeface="Georgia" panose="02040502050405020303" pitchFamily="18" charset="0"/>
            </a:endParaRPr>
          </a:p>
          <a:p>
            <a:pPr algn="just"/>
            <a:r>
              <a:rPr lang="cs-CZ" sz="1600" dirty="0">
                <a:latin typeface="Georgia" panose="02040502050405020303" pitchFamily="18" charset="0"/>
              </a:rPr>
              <a:t>Podle mínění většiny intelektuálů je modernita v krizi a euroamerická společnost vstoupila do éry post- moderny. Politicky je tento proces postupného přechodu do kvalitativně jiné společnosti datován od roku 1968 do pádu Berlínské zdi a je interpretován jako proces krize modernistické ideologie.</a:t>
            </a:r>
          </a:p>
          <a:p>
            <a:endParaRPr lang="cs-CZ" sz="1600" dirty="0">
              <a:latin typeface="Georgia" panose="02040502050405020303" pitchFamily="18" charset="0"/>
            </a:endParaRPr>
          </a:p>
          <a:p>
            <a:r>
              <a:rPr lang="cs-CZ" sz="2400" dirty="0">
                <a:solidFill>
                  <a:srgbClr val="0070C0"/>
                </a:solidFill>
                <a:latin typeface="Georgia" panose="02040502050405020303" pitchFamily="18" charset="0"/>
              </a:rPr>
              <a:t>Škola je moderní					Žáci jsou postmoderní</a:t>
            </a:r>
          </a:p>
        </p:txBody>
      </p:sp>
      <p:sp>
        <p:nvSpPr>
          <p:cNvPr id="4" name="Šipka: doprava 3">
            <a:extLst>
              <a:ext uri="{FF2B5EF4-FFF2-40B4-BE49-F238E27FC236}">
                <a16:creationId xmlns:a16="http://schemas.microsoft.com/office/drawing/2014/main" id="{A0882067-91F8-4237-BC28-D876679577E6}"/>
              </a:ext>
            </a:extLst>
          </p:cNvPr>
          <p:cNvSpPr/>
          <p:nvPr/>
        </p:nvSpPr>
        <p:spPr>
          <a:xfrm>
            <a:off x="4037699" y="2087375"/>
            <a:ext cx="2530020" cy="484506"/>
          </a:xfrm>
          <a:prstGeom prst="right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799" dirty="0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CBEF1429-0D20-4ED2-B9FF-B2E6697366E1}"/>
              </a:ext>
            </a:extLst>
          </p:cNvPr>
          <p:cNvSpPr txBox="1"/>
          <p:nvPr/>
        </p:nvSpPr>
        <p:spPr>
          <a:xfrm>
            <a:off x="1450445" y="4273831"/>
            <a:ext cx="10175918" cy="224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799" dirty="0">
                <a:latin typeface="Georgia" panose="02040502050405020303" pitchFamily="18" charset="0"/>
              </a:rPr>
              <a:t>Postmoderna</a:t>
            </a:r>
          </a:p>
          <a:p>
            <a:pPr marL="285664" indent="-285664">
              <a:buFont typeface="Arial" panose="020B0604020202020204" pitchFamily="34" charset="0"/>
              <a:buChar char="•"/>
            </a:pPr>
            <a:r>
              <a:rPr lang="cs-CZ" sz="1799" dirty="0">
                <a:latin typeface="Georgia" panose="02040502050405020303" pitchFamily="18" charset="0"/>
              </a:rPr>
              <a:t>distance od epochy víry v existenci jednoznačných hodnot</a:t>
            </a:r>
          </a:p>
          <a:p>
            <a:pPr marL="285664" indent="-285664">
              <a:buFont typeface="Arial" panose="020B0604020202020204" pitchFamily="34" charset="0"/>
              <a:buChar char="•"/>
            </a:pPr>
            <a:r>
              <a:rPr lang="cs-CZ" sz="1799" dirty="0">
                <a:latin typeface="Georgia" panose="02040502050405020303" pitchFamily="18" charset="0"/>
              </a:rPr>
              <a:t>vědotechnika spolu s ekonomizujícím způsobem myšlení je zdrojem odloučení vědění od morální sféry</a:t>
            </a:r>
          </a:p>
          <a:p>
            <a:pPr marL="285664" indent="-285664">
              <a:buFont typeface="Arial" panose="020B0604020202020204" pitchFamily="34" charset="0"/>
              <a:buChar char="•"/>
            </a:pPr>
            <a:r>
              <a:rPr lang="cs-CZ" sz="1799" dirty="0">
                <a:latin typeface="Georgia" panose="02040502050405020303" pitchFamily="18" charset="0"/>
              </a:rPr>
              <a:t>prohlubuje se ekonomizace školního prostoru</a:t>
            </a:r>
          </a:p>
          <a:p>
            <a:pPr marL="285664" indent="-285664">
              <a:buFont typeface="Arial" panose="020B0604020202020204" pitchFamily="34" charset="0"/>
              <a:buChar char="•"/>
            </a:pPr>
            <a:r>
              <a:rPr lang="cs-CZ" sz="1799" dirty="0">
                <a:latin typeface="Georgia" panose="02040502050405020303" pitchFamily="18" charset="0"/>
              </a:rPr>
              <a:t>vzdělávání se poměřuje efektivitou, nikoli kategoriemi relevantními vzdělání</a:t>
            </a:r>
          </a:p>
          <a:p>
            <a:pPr marL="285664" indent="-285664">
              <a:buFont typeface="Arial" panose="020B0604020202020204" pitchFamily="34" charset="0"/>
              <a:buChar char="•"/>
            </a:pPr>
            <a:r>
              <a:rPr lang="cs-CZ" sz="1799" dirty="0">
                <a:latin typeface="Georgia" panose="02040502050405020303" pitchFamily="18" charset="0"/>
              </a:rPr>
              <a:t>o termínu „postmodernismus“ neexistuje konsenzus                                                                             </a:t>
            </a:r>
            <a:r>
              <a:rPr lang="cs-CZ" sz="1400" dirty="0">
                <a:latin typeface="Georgia" panose="02040502050405020303" pitchFamily="18" charset="0"/>
              </a:rPr>
              <a:t>(J. Skalková, </a:t>
            </a:r>
            <a:r>
              <a:rPr lang="cs-CZ" sz="1400" i="1" dirty="0">
                <a:latin typeface="Georgia" panose="02040502050405020303" pitchFamily="18" charset="0"/>
              </a:rPr>
              <a:t>Postmoderní myšlení a pedagogika</a:t>
            </a:r>
            <a:r>
              <a:rPr lang="cs-CZ" sz="1400" dirty="0">
                <a:latin typeface="Georgia" panose="02040502050405020303" pitchFamily="18" charset="0"/>
              </a:rPr>
              <a:t>)</a:t>
            </a:r>
            <a:endParaRPr lang="cs-CZ" sz="1799" dirty="0"/>
          </a:p>
        </p:txBody>
      </p:sp>
    </p:spTree>
    <p:extLst>
      <p:ext uri="{BB962C8B-B14F-4D97-AF65-F5344CB8AC3E}">
        <p14:creationId xmlns:p14="http://schemas.microsoft.com/office/powerpoint/2010/main" val="119681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F48B71A-7A06-4D67-924C-55D1533069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1924" y="116632"/>
            <a:ext cx="10080814" cy="1325218"/>
          </a:xfrm>
        </p:spPr>
        <p:txBody>
          <a:bodyPr>
            <a:normAutofit/>
          </a:bodyPr>
          <a:lstStyle/>
          <a:p>
            <a:r>
              <a:rPr lang="cs-CZ" sz="3599" dirty="0">
                <a:solidFill>
                  <a:srgbClr val="0070C0"/>
                </a:solidFill>
                <a:latin typeface="Georgia" pitchFamily="18" charset="0"/>
                <a:cs typeface="Times New Roman" pitchFamily="18" charset="0"/>
              </a:rPr>
              <a:t>Scholé</a:t>
            </a:r>
            <a:endParaRPr lang="cs-CZ" dirty="0">
              <a:solidFill>
                <a:schemeClr val="tx1"/>
              </a:solidFill>
              <a:latin typeface="Georgia" panose="02040502050405020303" pitchFamily="18" charset="0"/>
            </a:endParaRP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55738AF-3649-4445-984D-D15AA50115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73932" y="1628800"/>
            <a:ext cx="9793088" cy="4350205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cs-CZ" sz="2800" dirty="0">
                <a:solidFill>
                  <a:srgbClr val="0070C0"/>
                </a:solidFill>
                <a:latin typeface="Georgia" panose="02040502050405020303" pitchFamily="18" charset="0"/>
              </a:rPr>
              <a:t>Kontinuita a autonomie</a:t>
            </a:r>
            <a:endParaRPr lang="cs-CZ" sz="1999" dirty="0">
              <a:solidFill>
                <a:srgbClr val="0070C0"/>
              </a:solidFill>
              <a:latin typeface="Georgia" panose="02040502050405020303" pitchFamily="18" charset="0"/>
            </a:endParaRPr>
          </a:p>
          <a:p>
            <a:pPr marL="0" indent="0">
              <a:buNone/>
            </a:pPr>
            <a:r>
              <a:rPr lang="cs-CZ" sz="1999" dirty="0">
                <a:latin typeface="Georgia" panose="02040502050405020303" pitchFamily="18" charset="0"/>
              </a:rPr>
              <a:t>Tyto dvě charakteristiky školního vzdělávání jsou dnes skrytým jádrem sporů o jeho účel a kvalitu a v posledku i sporů o smysl instituce školy.</a:t>
            </a:r>
          </a:p>
          <a:p>
            <a:pPr marL="0" indent="0">
              <a:buNone/>
            </a:pPr>
            <a:r>
              <a:rPr lang="cs-CZ" sz="1999" dirty="0">
                <a:latin typeface="Georgia" panose="02040502050405020303" pitchFamily="18" charset="0"/>
              </a:rPr>
              <a:t>Západní společnosti vytvořily školu proto, aby plnila dva základní účely: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1999" b="1" dirty="0">
                <a:solidFill>
                  <a:srgbClr val="0070C0"/>
                </a:solidFill>
                <a:latin typeface="Georgia" panose="02040502050405020303" pitchFamily="18" charset="0"/>
              </a:rPr>
              <a:t>kultivovala jedince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1999" b="1" dirty="0">
                <a:solidFill>
                  <a:srgbClr val="0070C0"/>
                </a:solidFill>
                <a:latin typeface="Georgia" panose="02040502050405020303" pitchFamily="18" charset="0"/>
              </a:rPr>
              <a:t>předávala tradici </a:t>
            </a:r>
            <a:r>
              <a:rPr lang="cs-CZ" sz="1999" dirty="0">
                <a:latin typeface="Georgia" panose="02040502050405020303" pitchFamily="18" charset="0"/>
              </a:rPr>
              <a:t>(tj. sdílenou kulturu dané společnosti)</a:t>
            </a:r>
          </a:p>
          <a:p>
            <a:pPr marL="365760" lvl="1" indent="0">
              <a:lnSpc>
                <a:spcPct val="100000"/>
              </a:lnSpc>
              <a:buNone/>
            </a:pPr>
            <a:endParaRPr lang="cs-CZ" sz="1599" dirty="0">
              <a:solidFill>
                <a:srgbClr val="0070C0"/>
              </a:solidFill>
              <a:latin typeface="Georgia" panose="02040502050405020303" pitchFamily="18" charset="0"/>
            </a:endParaRPr>
          </a:p>
          <a:p>
            <a:pPr marL="365760" lvl="1" indent="0">
              <a:lnSpc>
                <a:spcPct val="100000"/>
              </a:lnSpc>
              <a:buNone/>
            </a:pPr>
            <a:endParaRPr lang="cs-CZ" sz="1599" dirty="0">
              <a:solidFill>
                <a:srgbClr val="0070C0"/>
              </a:solidFill>
              <a:latin typeface="Georgia" panose="02040502050405020303" pitchFamily="18" charset="0"/>
            </a:endParaRPr>
          </a:p>
          <a:p>
            <a:pPr marL="0" lvl="1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cs-CZ" sz="1800" b="1" dirty="0">
                <a:solidFill>
                  <a:srgbClr val="0070C0"/>
                </a:solidFill>
                <a:latin typeface="Georgia" panose="02040502050405020303" pitchFamily="18" charset="0"/>
              </a:rPr>
              <a:t>Kontinuita </a:t>
            </a:r>
            <a:r>
              <a:rPr lang="cs-CZ" sz="1800" dirty="0">
                <a:latin typeface="Georgia" panose="02040502050405020303" pitchFamily="18" charset="0"/>
              </a:rPr>
              <a:t>znamená důraz na tradici, na osvědčené a sdílené poznatky, postoje a hodnoty. Jejich osvojení předpokládá práci na sobě. Znamená vytváření základních vnitřních podmínek pro sebepoznání a pro osvojení nástrojů dalšího poznávání – tentokrát vnějšího světa. Vyžaduje uvědomit si svou pozici, kořeny, místo, roli v konkrétním historickém, kulturním a sociálním prostředí.</a:t>
            </a:r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41379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defTabSz="914126"/>
            <a:r>
              <a:rPr lang="cs-CZ" sz="3599" dirty="0">
                <a:solidFill>
                  <a:srgbClr val="0070C0"/>
                </a:solidFill>
                <a:latin typeface="Georgia" pitchFamily="18" charset="0"/>
                <a:cs typeface="Times New Roman" pitchFamily="18" charset="0"/>
              </a:rPr>
              <a:t>Scholé</a:t>
            </a:r>
          </a:p>
        </p:txBody>
      </p:sp>
      <p:sp>
        <p:nvSpPr>
          <p:cNvPr id="5" name="Podnadpis 2">
            <a:extLst>
              <a:ext uri="{FF2B5EF4-FFF2-40B4-BE49-F238E27FC236}">
                <a16:creationId xmlns:a16="http://schemas.microsoft.com/office/drawing/2014/main" id="{46FDBAC3-B2BB-4C3F-9494-BFB6A2E1CB54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1593436" y="1628800"/>
            <a:ext cx="9782175" cy="4572000"/>
          </a:xfrm>
        </p:spPr>
        <p:txBody>
          <a:bodyPr vert="horz" wrap="square" lIns="91440" tIns="6858" rIns="91440" bIns="45720" rtlCol="0" anchor="ctr">
            <a:normAutofit fontScale="70000" lnSpcReduction="20000"/>
          </a:bodyPr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pPr marL="0" indent="0">
              <a:lnSpc>
                <a:spcPct val="97000"/>
              </a:lnSpc>
              <a:buClr>
                <a:srgbClr val="000000"/>
              </a:buClr>
              <a:buSzPct val="45000"/>
              <a:tabLst>
                <a:tab pos="0" algn="l"/>
                <a:tab pos="96334" algn="l"/>
                <a:tab pos="503876" algn="l"/>
                <a:tab pos="911418" algn="l"/>
                <a:tab pos="1318960" algn="l"/>
                <a:tab pos="1726502" algn="l"/>
                <a:tab pos="2134043" algn="l"/>
                <a:tab pos="2541585" algn="l"/>
                <a:tab pos="2949126" algn="l"/>
                <a:tab pos="3356669" algn="l"/>
                <a:tab pos="3764210" algn="l"/>
                <a:tab pos="4171426" algn="l"/>
                <a:tab pos="4578968" algn="l"/>
                <a:tab pos="4986510" algn="l"/>
                <a:tab pos="5394052" algn="l"/>
                <a:tab pos="5801593" algn="l"/>
                <a:tab pos="6209136" algn="l"/>
                <a:tab pos="6616677" algn="l"/>
                <a:tab pos="7024220" algn="l"/>
                <a:tab pos="7431761" algn="l"/>
                <a:tab pos="7839303" algn="l"/>
              </a:tabLst>
            </a:pPr>
            <a:r>
              <a:rPr lang="cs-CZ" sz="2900" dirty="0">
                <a:latin typeface="Georgia" pitchFamily="18" charset="0"/>
              </a:rPr>
              <a:t>Trojice neoliberálních technik typických pro výkon politické moci v současnosti.</a:t>
            </a:r>
          </a:p>
          <a:p>
            <a:pPr marL="0" indent="0">
              <a:lnSpc>
                <a:spcPct val="97000"/>
              </a:lnSpc>
              <a:buClr>
                <a:srgbClr val="000000"/>
              </a:buClr>
              <a:buSzPct val="45000"/>
              <a:tabLst>
                <a:tab pos="0" algn="l"/>
                <a:tab pos="96334" algn="l"/>
                <a:tab pos="503876" algn="l"/>
                <a:tab pos="911418" algn="l"/>
                <a:tab pos="1318960" algn="l"/>
                <a:tab pos="1726502" algn="l"/>
                <a:tab pos="2134043" algn="l"/>
                <a:tab pos="2541585" algn="l"/>
                <a:tab pos="2949126" algn="l"/>
                <a:tab pos="3356669" algn="l"/>
                <a:tab pos="3764210" algn="l"/>
                <a:tab pos="4171426" algn="l"/>
                <a:tab pos="4578968" algn="l"/>
                <a:tab pos="4986510" algn="l"/>
                <a:tab pos="5394052" algn="l"/>
                <a:tab pos="5801593" algn="l"/>
                <a:tab pos="6209136" algn="l"/>
                <a:tab pos="6616677" algn="l"/>
                <a:tab pos="7024220" algn="l"/>
                <a:tab pos="7431761" algn="l"/>
                <a:tab pos="7839303" algn="l"/>
              </a:tabLst>
            </a:pPr>
            <a:r>
              <a:rPr lang="cs-CZ" sz="2000" b="1" dirty="0">
                <a:solidFill>
                  <a:srgbClr val="FF0000"/>
                </a:solidFill>
                <a:latin typeface="Georgia" pitchFamily="18" charset="0"/>
              </a:rPr>
              <a:t>	</a:t>
            </a:r>
            <a:r>
              <a:rPr lang="cs-CZ" sz="2600" dirty="0">
                <a:solidFill>
                  <a:srgbClr val="FF0000"/>
                </a:solidFill>
                <a:latin typeface="Georgia" pitchFamily="18" charset="0"/>
              </a:rPr>
              <a:t>                   Učitel</a:t>
            </a:r>
            <a:r>
              <a:rPr lang="cs-CZ" sz="2600" dirty="0">
                <a:solidFill>
                  <a:srgbClr val="FF0000"/>
                </a:solidFill>
              </a:rPr>
              <a:t>							      		                          </a:t>
            </a:r>
            <a:r>
              <a:rPr lang="cs-CZ" sz="2600" dirty="0">
                <a:solidFill>
                  <a:srgbClr val="FF0000"/>
                </a:solidFill>
                <a:latin typeface="Georgia" pitchFamily="18" charset="0"/>
              </a:rPr>
              <a:t>Evaluace</a:t>
            </a:r>
          </a:p>
          <a:p>
            <a:pPr marL="0" indent="0">
              <a:lnSpc>
                <a:spcPct val="97000"/>
              </a:lnSpc>
              <a:tabLst>
                <a:tab pos="0" algn="l"/>
                <a:tab pos="96334" algn="l"/>
                <a:tab pos="503876" algn="l"/>
                <a:tab pos="911418" algn="l"/>
                <a:tab pos="1318960" algn="l"/>
                <a:tab pos="1726502" algn="l"/>
                <a:tab pos="2134043" algn="l"/>
                <a:tab pos="2541585" algn="l"/>
                <a:tab pos="2949126" algn="l"/>
                <a:tab pos="3356669" algn="l"/>
                <a:tab pos="3764210" algn="l"/>
                <a:tab pos="4171426" algn="l"/>
                <a:tab pos="4578968" algn="l"/>
                <a:tab pos="4986510" algn="l"/>
                <a:tab pos="5394052" algn="l"/>
                <a:tab pos="5801593" algn="l"/>
                <a:tab pos="6209136" algn="l"/>
                <a:tab pos="6616677" algn="l"/>
                <a:tab pos="7024220" algn="l"/>
                <a:tab pos="7431761" algn="l"/>
                <a:tab pos="7839303" algn="l"/>
              </a:tabLst>
            </a:pPr>
            <a:endParaRPr lang="cs-CZ" sz="1200" dirty="0">
              <a:solidFill>
                <a:srgbClr val="0000FF"/>
              </a:solidFill>
            </a:endParaRPr>
          </a:p>
          <a:p>
            <a:pPr marL="0" indent="0">
              <a:lnSpc>
                <a:spcPct val="97000"/>
              </a:lnSpc>
              <a:tabLst>
                <a:tab pos="0" algn="l"/>
                <a:tab pos="96334" algn="l"/>
                <a:tab pos="503876" algn="l"/>
                <a:tab pos="911418" algn="l"/>
                <a:tab pos="1318960" algn="l"/>
                <a:tab pos="1726502" algn="l"/>
                <a:tab pos="2134043" algn="l"/>
                <a:tab pos="2541585" algn="l"/>
                <a:tab pos="2949126" algn="l"/>
                <a:tab pos="3356669" algn="l"/>
                <a:tab pos="3764210" algn="l"/>
                <a:tab pos="4171426" algn="l"/>
                <a:tab pos="4578968" algn="l"/>
                <a:tab pos="4986510" algn="l"/>
                <a:tab pos="5394052" algn="l"/>
                <a:tab pos="5801593" algn="l"/>
                <a:tab pos="6209136" algn="l"/>
                <a:tab pos="6616677" algn="l"/>
                <a:tab pos="7024220" algn="l"/>
                <a:tab pos="7431761" algn="l"/>
                <a:tab pos="7839303" algn="l"/>
              </a:tabLst>
            </a:pPr>
            <a:endParaRPr lang="cs-CZ" sz="1200" dirty="0">
              <a:solidFill>
                <a:srgbClr val="0000FF"/>
              </a:solidFill>
            </a:endParaRPr>
          </a:p>
          <a:p>
            <a:pPr marL="0" indent="0">
              <a:lnSpc>
                <a:spcPct val="97000"/>
              </a:lnSpc>
              <a:tabLst>
                <a:tab pos="0" algn="l"/>
                <a:tab pos="96334" algn="l"/>
                <a:tab pos="503876" algn="l"/>
                <a:tab pos="911418" algn="l"/>
                <a:tab pos="1318960" algn="l"/>
                <a:tab pos="1726502" algn="l"/>
                <a:tab pos="2134043" algn="l"/>
                <a:tab pos="2541585" algn="l"/>
                <a:tab pos="2949126" algn="l"/>
                <a:tab pos="3356669" algn="l"/>
                <a:tab pos="3764210" algn="l"/>
                <a:tab pos="4171426" algn="l"/>
                <a:tab pos="4578968" algn="l"/>
                <a:tab pos="4986510" algn="l"/>
                <a:tab pos="5394052" algn="l"/>
                <a:tab pos="5801593" algn="l"/>
                <a:tab pos="6209136" algn="l"/>
                <a:tab pos="6616677" algn="l"/>
                <a:tab pos="7024220" algn="l"/>
                <a:tab pos="7431761" algn="l"/>
                <a:tab pos="7839303" algn="l"/>
              </a:tabLst>
            </a:pPr>
            <a:endParaRPr lang="cs-CZ" sz="1200" dirty="0">
              <a:solidFill>
                <a:srgbClr val="0000FF"/>
              </a:solidFill>
            </a:endParaRPr>
          </a:p>
          <a:p>
            <a:pPr marL="0" indent="0">
              <a:lnSpc>
                <a:spcPct val="97000"/>
              </a:lnSpc>
              <a:tabLst>
                <a:tab pos="0" algn="l"/>
                <a:tab pos="96334" algn="l"/>
                <a:tab pos="503876" algn="l"/>
                <a:tab pos="911418" algn="l"/>
                <a:tab pos="1318960" algn="l"/>
                <a:tab pos="1726502" algn="l"/>
                <a:tab pos="2134043" algn="l"/>
                <a:tab pos="2541585" algn="l"/>
                <a:tab pos="2949126" algn="l"/>
                <a:tab pos="3356669" algn="l"/>
                <a:tab pos="3764210" algn="l"/>
                <a:tab pos="4171426" algn="l"/>
                <a:tab pos="4578968" algn="l"/>
                <a:tab pos="4986510" algn="l"/>
                <a:tab pos="5394052" algn="l"/>
                <a:tab pos="5801593" algn="l"/>
                <a:tab pos="6209136" algn="l"/>
                <a:tab pos="6616677" algn="l"/>
                <a:tab pos="7024220" algn="l"/>
                <a:tab pos="7431761" algn="l"/>
                <a:tab pos="7839303" algn="l"/>
              </a:tabLst>
            </a:pPr>
            <a:endParaRPr lang="cs-CZ" sz="1200" dirty="0">
              <a:solidFill>
                <a:srgbClr val="0047FF"/>
              </a:solidFill>
              <a:latin typeface="Droid Serif" pitchFamily="18"/>
            </a:endParaRPr>
          </a:p>
          <a:p>
            <a:pPr marL="0" indent="0">
              <a:lnSpc>
                <a:spcPct val="97000"/>
              </a:lnSpc>
              <a:tabLst>
                <a:tab pos="0" algn="l"/>
                <a:tab pos="96334" algn="l"/>
                <a:tab pos="503876" algn="l"/>
                <a:tab pos="911418" algn="l"/>
                <a:tab pos="1318960" algn="l"/>
                <a:tab pos="1726502" algn="l"/>
                <a:tab pos="2134043" algn="l"/>
                <a:tab pos="2541585" algn="l"/>
                <a:tab pos="2949126" algn="l"/>
                <a:tab pos="3356669" algn="l"/>
                <a:tab pos="3764210" algn="l"/>
                <a:tab pos="4171426" algn="l"/>
                <a:tab pos="4578968" algn="l"/>
                <a:tab pos="4986510" algn="l"/>
                <a:tab pos="5394052" algn="l"/>
                <a:tab pos="5801593" algn="l"/>
                <a:tab pos="6209136" algn="l"/>
                <a:tab pos="6616677" algn="l"/>
                <a:tab pos="7024220" algn="l"/>
                <a:tab pos="7431761" algn="l"/>
                <a:tab pos="7839303" algn="l"/>
              </a:tabLst>
            </a:pPr>
            <a:endParaRPr lang="cs-CZ" sz="1200" dirty="0">
              <a:solidFill>
                <a:srgbClr val="0000FF"/>
              </a:solidFill>
            </a:endParaRPr>
          </a:p>
          <a:p>
            <a:pPr marL="0" indent="0" algn="ctr">
              <a:lnSpc>
                <a:spcPct val="97000"/>
              </a:lnSpc>
              <a:tabLst>
                <a:tab pos="0" algn="l"/>
                <a:tab pos="96334" algn="l"/>
                <a:tab pos="503876" algn="l"/>
                <a:tab pos="911418" algn="l"/>
                <a:tab pos="1318960" algn="l"/>
                <a:tab pos="1726502" algn="l"/>
                <a:tab pos="2134043" algn="l"/>
                <a:tab pos="2541585" algn="l"/>
                <a:tab pos="2949126" algn="l"/>
                <a:tab pos="3356669" algn="l"/>
                <a:tab pos="3764210" algn="l"/>
                <a:tab pos="4171426" algn="l"/>
                <a:tab pos="4578968" algn="l"/>
                <a:tab pos="4986510" algn="l"/>
                <a:tab pos="5394052" algn="l"/>
                <a:tab pos="5801593" algn="l"/>
                <a:tab pos="6209136" algn="l"/>
                <a:tab pos="6616677" algn="l"/>
                <a:tab pos="7024220" algn="l"/>
                <a:tab pos="7431761" algn="l"/>
                <a:tab pos="7839303" algn="l"/>
              </a:tabLst>
            </a:pPr>
            <a:endParaRPr lang="cs-CZ" sz="1200" dirty="0"/>
          </a:p>
          <a:p>
            <a:pPr marL="0" indent="0" algn="ctr">
              <a:lnSpc>
                <a:spcPct val="97000"/>
              </a:lnSpc>
              <a:tabLst>
                <a:tab pos="0" algn="l"/>
                <a:tab pos="96334" algn="l"/>
                <a:tab pos="503876" algn="l"/>
                <a:tab pos="911418" algn="l"/>
                <a:tab pos="1318960" algn="l"/>
                <a:tab pos="1726502" algn="l"/>
                <a:tab pos="2134043" algn="l"/>
                <a:tab pos="2541585" algn="l"/>
                <a:tab pos="2949126" algn="l"/>
                <a:tab pos="3356669" algn="l"/>
                <a:tab pos="3764210" algn="l"/>
                <a:tab pos="4171426" algn="l"/>
                <a:tab pos="4578968" algn="l"/>
                <a:tab pos="4986510" algn="l"/>
                <a:tab pos="5394052" algn="l"/>
                <a:tab pos="5801593" algn="l"/>
                <a:tab pos="6209136" algn="l"/>
                <a:tab pos="6616677" algn="l"/>
                <a:tab pos="7024220" algn="l"/>
                <a:tab pos="7431761" algn="l"/>
                <a:tab pos="7839303" algn="l"/>
              </a:tabLst>
            </a:pPr>
            <a:endParaRPr lang="cs-CZ" sz="1200" b="1" dirty="0">
              <a:solidFill>
                <a:srgbClr val="FF0000"/>
              </a:solidFill>
              <a:latin typeface="Georgia" panose="02040502050405020303" pitchFamily="18" charset="0"/>
            </a:endParaRPr>
          </a:p>
          <a:p>
            <a:pPr marL="0" indent="0">
              <a:lnSpc>
                <a:spcPct val="97000"/>
              </a:lnSpc>
              <a:tabLst>
                <a:tab pos="0" algn="l"/>
                <a:tab pos="96334" algn="l"/>
                <a:tab pos="503876" algn="l"/>
                <a:tab pos="911418" algn="l"/>
                <a:tab pos="1318960" algn="l"/>
                <a:tab pos="1726502" algn="l"/>
                <a:tab pos="2134043" algn="l"/>
                <a:tab pos="2541585" algn="l"/>
                <a:tab pos="2949126" algn="l"/>
                <a:tab pos="3356669" algn="l"/>
                <a:tab pos="3764210" algn="l"/>
                <a:tab pos="4171426" algn="l"/>
                <a:tab pos="4578968" algn="l"/>
                <a:tab pos="4986510" algn="l"/>
                <a:tab pos="5394052" algn="l"/>
                <a:tab pos="5801593" algn="l"/>
                <a:tab pos="6209136" algn="l"/>
                <a:tab pos="6616677" algn="l"/>
                <a:tab pos="7024220" algn="l"/>
                <a:tab pos="7431761" algn="l"/>
                <a:tab pos="7839303" algn="l"/>
              </a:tabLst>
            </a:pPr>
            <a:r>
              <a:rPr lang="cs-CZ" sz="2600" dirty="0">
                <a:solidFill>
                  <a:srgbClr val="FF0000"/>
                </a:solidFill>
                <a:latin typeface="Georgia" panose="02040502050405020303" pitchFamily="18" charset="0"/>
              </a:rPr>
              <a:t>   Žák 			      Učivo          				 Standardizace        		   Akontabilita</a:t>
            </a:r>
          </a:p>
          <a:p>
            <a:pPr marL="0" indent="0">
              <a:lnSpc>
                <a:spcPct val="97000"/>
              </a:lnSpc>
              <a:tabLst>
                <a:tab pos="0" algn="l"/>
                <a:tab pos="96334" algn="l"/>
                <a:tab pos="503876" algn="l"/>
                <a:tab pos="911418" algn="l"/>
                <a:tab pos="1318960" algn="l"/>
                <a:tab pos="1726502" algn="l"/>
                <a:tab pos="2134043" algn="l"/>
                <a:tab pos="2541585" algn="l"/>
                <a:tab pos="2949126" algn="l"/>
                <a:tab pos="3356669" algn="l"/>
                <a:tab pos="3764210" algn="l"/>
                <a:tab pos="4171426" algn="l"/>
                <a:tab pos="4578968" algn="l"/>
                <a:tab pos="4986510" algn="l"/>
                <a:tab pos="5394052" algn="l"/>
                <a:tab pos="5801593" algn="l"/>
                <a:tab pos="6209136" algn="l"/>
                <a:tab pos="6616677" algn="l"/>
                <a:tab pos="7024220" algn="l"/>
                <a:tab pos="7431761" algn="l"/>
                <a:tab pos="7839303" algn="l"/>
              </a:tabLst>
            </a:pPr>
            <a:endParaRPr lang="cs-CZ" sz="2000" b="1" dirty="0">
              <a:solidFill>
                <a:srgbClr val="FF0000"/>
              </a:solidFill>
              <a:latin typeface="Georgia" panose="02040502050405020303" pitchFamily="18" charset="0"/>
            </a:endParaRPr>
          </a:p>
          <a:p>
            <a:pPr marL="0" indent="0">
              <a:lnSpc>
                <a:spcPct val="97000"/>
              </a:lnSpc>
              <a:tabLst>
                <a:tab pos="0" algn="l"/>
                <a:tab pos="96334" algn="l"/>
                <a:tab pos="503876" algn="l"/>
                <a:tab pos="911418" algn="l"/>
                <a:tab pos="1318960" algn="l"/>
                <a:tab pos="1726502" algn="l"/>
                <a:tab pos="2134043" algn="l"/>
                <a:tab pos="2541585" algn="l"/>
                <a:tab pos="2949126" algn="l"/>
                <a:tab pos="3356669" algn="l"/>
                <a:tab pos="3764210" algn="l"/>
                <a:tab pos="4171426" algn="l"/>
                <a:tab pos="4578968" algn="l"/>
                <a:tab pos="4986510" algn="l"/>
                <a:tab pos="5394052" algn="l"/>
                <a:tab pos="5801593" algn="l"/>
                <a:tab pos="6209136" algn="l"/>
                <a:tab pos="6616677" algn="l"/>
                <a:tab pos="7024220" algn="l"/>
                <a:tab pos="7431761" algn="l"/>
                <a:tab pos="7839303" algn="l"/>
              </a:tabLst>
            </a:pPr>
            <a:r>
              <a:rPr lang="cs-CZ" sz="2800" b="1" dirty="0">
                <a:solidFill>
                  <a:srgbClr val="0070C0"/>
                </a:solidFill>
                <a:latin typeface="Georgia" pitchFamily="18" charset="0"/>
              </a:rPr>
              <a:t>Akontabilita</a:t>
            </a:r>
            <a:r>
              <a:rPr lang="cs-CZ" sz="2800" b="1" dirty="0">
                <a:solidFill>
                  <a:srgbClr val="FF0000"/>
                </a:solidFill>
                <a:latin typeface="Georgia" pitchFamily="18" charset="0"/>
              </a:rPr>
              <a:t>  </a:t>
            </a:r>
            <a:r>
              <a:rPr lang="cs-CZ" sz="2800" dirty="0">
                <a:latin typeface="Georgia" pitchFamily="18" charset="0"/>
              </a:rPr>
              <a:t>- </a:t>
            </a:r>
            <a:r>
              <a:rPr lang="cs-CZ" sz="2000" dirty="0">
                <a:latin typeface="Georgia" pitchFamily="18" charset="0"/>
              </a:rPr>
              <a:t>adresná zodpovědnost pedagogů nebo celých edukativních institucí za kvalitu i kvantitu jejich služeb, ochota, schopnost a dovednost složit účty ze své edukativní aktivity</a:t>
            </a:r>
          </a:p>
          <a:p>
            <a:pPr marL="0" indent="0">
              <a:lnSpc>
                <a:spcPct val="97000"/>
              </a:lnSpc>
              <a:tabLst>
                <a:tab pos="0" algn="l"/>
                <a:tab pos="96334" algn="l"/>
                <a:tab pos="503876" algn="l"/>
                <a:tab pos="911418" algn="l"/>
                <a:tab pos="1318960" algn="l"/>
                <a:tab pos="1726502" algn="l"/>
                <a:tab pos="2134043" algn="l"/>
                <a:tab pos="2541585" algn="l"/>
                <a:tab pos="2949126" algn="l"/>
                <a:tab pos="3356669" algn="l"/>
                <a:tab pos="3764210" algn="l"/>
                <a:tab pos="4171426" algn="l"/>
                <a:tab pos="4578968" algn="l"/>
                <a:tab pos="4986510" algn="l"/>
                <a:tab pos="5394052" algn="l"/>
                <a:tab pos="5801593" algn="l"/>
                <a:tab pos="6209136" algn="l"/>
                <a:tab pos="6616677" algn="l"/>
                <a:tab pos="7024220" algn="l"/>
                <a:tab pos="7431761" algn="l"/>
                <a:tab pos="7839303" algn="l"/>
              </a:tabLst>
            </a:pPr>
            <a:r>
              <a:rPr lang="cs-CZ" sz="2000" b="1" dirty="0">
                <a:solidFill>
                  <a:srgbClr val="FF0000"/>
                </a:solidFill>
                <a:latin typeface="Georgia" panose="02040502050405020303" pitchFamily="18" charset="0"/>
              </a:rPr>
              <a:t>  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F35A9226-779D-4898-B641-A22546DFA3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9956" y="2492896"/>
            <a:ext cx="2136553" cy="1800200"/>
          </a:xfrm>
          <a:prstGeom prst="rect">
            <a:avLst/>
          </a:prstGeom>
        </p:spPr>
      </p:pic>
      <p:sp>
        <p:nvSpPr>
          <p:cNvPr id="7" name="Volný tvar 3">
            <a:extLst>
              <a:ext uri="{FF2B5EF4-FFF2-40B4-BE49-F238E27FC236}">
                <a16:creationId xmlns:a16="http://schemas.microsoft.com/office/drawing/2014/main" id="{334F7BAD-66B5-4204-A182-4A0871F96D1E}"/>
              </a:ext>
            </a:extLst>
          </p:cNvPr>
          <p:cNvSpPr/>
          <p:nvPr/>
        </p:nvSpPr>
        <p:spPr>
          <a:xfrm>
            <a:off x="7432815" y="2492896"/>
            <a:ext cx="2136553" cy="1800200"/>
          </a:xfrm>
          <a:custGeom>
            <a:avLst>
              <a:gd name="f0" fmla="val 10865"/>
            </a:avLst>
            <a:gdLst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0"/>
              <a:gd name="f7" fmla="val 21600"/>
              <a:gd name="f8" fmla="val -2147483647"/>
              <a:gd name="f9" fmla="val 2147483647"/>
              <a:gd name="f10" fmla="+- 0 0 0"/>
              <a:gd name="f11" fmla="*/ f4 1 21600"/>
              <a:gd name="f12" fmla="*/ f5 1 21600"/>
              <a:gd name="f13" fmla="pin 0 f0 21600"/>
              <a:gd name="f14" fmla="*/ f10 f1 1"/>
              <a:gd name="f15" fmla="val f13"/>
              <a:gd name="f16" fmla="*/ f13 1 2"/>
              <a:gd name="f17" fmla="*/ f13 f11 1"/>
              <a:gd name="f18" fmla="*/ f6 f12 1"/>
              <a:gd name="f19" fmla="*/ 18000 f12 1"/>
              <a:gd name="f20" fmla="*/ 10800 f12 1"/>
              <a:gd name="f21" fmla="*/ 0 f12 1"/>
              <a:gd name="f22" fmla="*/ f14 1 f3"/>
              <a:gd name="f23" fmla="*/ 0 f11 1"/>
              <a:gd name="f24" fmla="*/ 21600 f12 1"/>
              <a:gd name="f25" fmla="*/ 10800 f11 1"/>
              <a:gd name="f26" fmla="*/ 21600 f11 1"/>
              <a:gd name="f27" fmla="+- f16 10800 0"/>
              <a:gd name="f28" fmla="+- 21600 0 f15"/>
              <a:gd name="f29" fmla="*/ f16 f11 1"/>
              <a:gd name="f30" fmla="*/ f15 f11 1"/>
              <a:gd name="f31" fmla="+- f22 0 f2"/>
              <a:gd name="f32" fmla="*/ f28 1 2"/>
              <a:gd name="f33" fmla="*/ f27 f11 1"/>
              <a:gd name="f34" fmla="+- 21600 0 f32"/>
              <a:gd name="f35" fmla="*/ f34 f11 1"/>
            </a:gdLst>
            <a:ahLst>
              <a:ahXY gdRefX="f0" minX="f6" maxX="f7">
                <a:pos x="f17" y="f18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1">
                <a:pos x="f30" y="f21"/>
              </a:cxn>
              <a:cxn ang="f31">
                <a:pos x="f29" y="f20"/>
              </a:cxn>
              <a:cxn ang="f31">
                <a:pos x="f23" y="f24"/>
              </a:cxn>
              <a:cxn ang="f31">
                <a:pos x="f25" y="f24"/>
              </a:cxn>
              <a:cxn ang="f31">
                <a:pos x="f26" y="f24"/>
              </a:cxn>
              <a:cxn ang="f31">
                <a:pos x="f35" y="f20"/>
              </a:cxn>
            </a:cxnLst>
            <a:rect l="f29" t="f20" r="f33" b="f19"/>
            <a:pathLst>
              <a:path w="21600" h="21600">
                <a:moveTo>
                  <a:pt x="f15" y="f6"/>
                </a:moveTo>
                <a:lnTo>
                  <a:pt x="f7" y="f7"/>
                </a:lnTo>
                <a:lnTo>
                  <a:pt x="f6" y="f7"/>
                </a:lnTo>
                <a:close/>
              </a:path>
            </a:pathLst>
          </a:custGeom>
          <a:solidFill>
            <a:srgbClr val="729FCF"/>
          </a:solidFill>
          <a:ln w="9360">
            <a:solidFill>
              <a:srgbClr val="3465A4"/>
            </a:solidFill>
            <a:prstDash val="solid"/>
            <a:round/>
          </a:ln>
        </p:spPr>
        <p:txBody>
          <a:bodyPr vert="horz" wrap="none" lIns="81639" tIns="42452" rIns="81639" bIns="42452" anchor="ctr" anchorCtr="0" compatLnSpc="1"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pPr hangingPunct="0">
              <a:lnSpc>
                <a:spcPct val="94000"/>
              </a:lnSpc>
              <a:tabLst>
                <a:tab pos="0" algn="l"/>
                <a:tab pos="407214" algn="l"/>
                <a:tab pos="814756" algn="l"/>
                <a:tab pos="1222299" algn="l"/>
                <a:tab pos="1629841" algn="l"/>
                <a:tab pos="2037383" algn="l"/>
                <a:tab pos="2444925" algn="l"/>
                <a:tab pos="2852467" algn="l"/>
                <a:tab pos="3260009" algn="l"/>
                <a:tab pos="3667550" algn="l"/>
                <a:tab pos="4075092" algn="l"/>
                <a:tab pos="4482633" algn="l"/>
                <a:tab pos="4890176" algn="l"/>
                <a:tab pos="5297718" algn="l"/>
                <a:tab pos="5705260" algn="l"/>
                <a:tab pos="6112802" algn="l"/>
                <a:tab pos="6520344" algn="l"/>
                <a:tab pos="6927886" algn="l"/>
                <a:tab pos="7335427" algn="l"/>
                <a:tab pos="7742969" algn="l"/>
                <a:tab pos="8150511" algn="l"/>
              </a:tabLst>
            </a:pPr>
            <a:endParaRPr lang="cs-CZ" sz="1600" dirty="0">
              <a:solidFill>
                <a:srgbClr val="000000"/>
              </a:solidFill>
              <a:latin typeface="Arial" pitchFamily="18"/>
              <a:ea typeface="Droid Sans Fallback" pitchFamily="2"/>
              <a:cs typeface="Droid Sans Fallback" pitchFamily="2"/>
            </a:endParaRPr>
          </a:p>
        </p:txBody>
      </p:sp>
      <p:sp>
        <p:nvSpPr>
          <p:cNvPr id="8" name="Šipka: doprava 7">
            <a:extLst>
              <a:ext uri="{FF2B5EF4-FFF2-40B4-BE49-F238E27FC236}">
                <a16:creationId xmlns:a16="http://schemas.microsoft.com/office/drawing/2014/main" id="{D9B53EFC-CCFC-4F93-A4F4-6EC622964072}"/>
              </a:ext>
            </a:extLst>
          </p:cNvPr>
          <p:cNvSpPr/>
          <p:nvPr/>
        </p:nvSpPr>
        <p:spPr>
          <a:xfrm>
            <a:off x="4431223" y="2944368"/>
            <a:ext cx="2593384" cy="484632"/>
          </a:xfrm>
          <a:prstGeom prst="rightArrow">
            <a:avLst/>
          </a:prstGeom>
          <a:noFill/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9756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60DCBF45-1FA9-47C4-8DED-7E9F999BDF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93436" y="1531879"/>
            <a:ext cx="9551213" cy="4600086"/>
          </a:xfrm>
        </p:spPr>
        <p:txBody>
          <a:bodyPr/>
          <a:lstStyle/>
          <a:p>
            <a:pPr marL="0" indent="0" algn="ctr">
              <a:buNone/>
            </a:pPr>
            <a:r>
              <a:rPr lang="cs-CZ" dirty="0">
                <a:latin typeface="Georgia" panose="02040502050405020303" pitchFamily="18" charset="0"/>
              </a:rPr>
              <a:t>Má školní vzdělávání a formativní úsilí cílit</a:t>
            </a:r>
          </a:p>
          <a:p>
            <a:pPr marL="0" indent="0" algn="ctr">
              <a:buNone/>
            </a:pPr>
            <a:endParaRPr lang="cs-CZ" dirty="0">
              <a:latin typeface="Georgia" panose="02040502050405020303" pitchFamily="18" charset="0"/>
            </a:endParaRPr>
          </a:p>
          <a:p>
            <a:pPr marL="0" indent="0">
              <a:buNone/>
            </a:pPr>
            <a:r>
              <a:rPr lang="cs-CZ" sz="1999" dirty="0">
                <a:latin typeface="Georgia" panose="02040502050405020303" pitchFamily="18" charset="0"/>
              </a:rPr>
              <a:t>         na učivo (obsah vzdělání)			na „síly“ člověka, jeho činnostní							    předpoklady či kompetence</a:t>
            </a:r>
          </a:p>
          <a:p>
            <a:pPr marL="0" indent="0" algn="just">
              <a:buNone/>
            </a:pPr>
            <a:r>
              <a:rPr lang="cs-CZ" sz="1800" dirty="0">
                <a:solidFill>
                  <a:srgbClr val="0070C0"/>
                </a:solidFill>
                <a:latin typeface="Georgia" panose="02040502050405020303" pitchFamily="18" charset="0"/>
              </a:rPr>
              <a:t>Znamená ještě „býti vzdělán“ také mnohé znát, nebo jsme se vstupem do éry digitálního věku umožnili reformulaci pojmu vzdělance do podoby sebevědomého, komunikativního a flexibilního vyhledávače informací na síti?</a:t>
            </a:r>
          </a:p>
          <a:p>
            <a:pPr marL="0" indent="0" algn="just">
              <a:buNone/>
            </a:pPr>
            <a:r>
              <a:rPr lang="cs-CZ" sz="1800" dirty="0">
                <a:latin typeface="Georgia" panose="02040502050405020303" pitchFamily="18" charset="0"/>
              </a:rPr>
              <a:t>Koncept informační globalizované společnosti vede k zamlžení rozdílu mezi míněním, názorem, doxou a poznáním (epistémé), mezi laickými domněnkami, třebas zahalenými do expertní rétoriky, a skutečným věděním.</a:t>
            </a:r>
            <a:endParaRPr lang="en-GB" sz="1800" dirty="0">
              <a:latin typeface="Georgia" panose="02040502050405020303" pitchFamily="18" charset="0"/>
            </a:endParaRPr>
          </a:p>
          <a:p>
            <a:pPr marL="0" indent="0">
              <a:buNone/>
            </a:pPr>
            <a:endParaRPr lang="cs-CZ" dirty="0">
              <a:latin typeface="Georgia" panose="02040502050405020303" pitchFamily="18" charset="0"/>
            </a:endParaRPr>
          </a:p>
          <a:p>
            <a:pPr marL="0" indent="0" algn="ctr">
              <a:buNone/>
            </a:pPr>
            <a:endParaRPr lang="cs-CZ" dirty="0">
              <a:latin typeface="Georgia" panose="02040502050405020303" pitchFamily="18" charset="0"/>
            </a:endParaRPr>
          </a:p>
        </p:txBody>
      </p:sp>
      <p:cxnSp>
        <p:nvCxnSpPr>
          <p:cNvPr id="5" name="Přímá spojnice se šipkou 4">
            <a:extLst>
              <a:ext uri="{FF2B5EF4-FFF2-40B4-BE49-F238E27FC236}">
                <a16:creationId xmlns:a16="http://schemas.microsoft.com/office/drawing/2014/main" id="{E4304B94-DF50-4325-A6ED-4E29A7853C72}"/>
              </a:ext>
            </a:extLst>
          </p:cNvPr>
          <p:cNvCxnSpPr>
            <a:cxnSpLocks/>
          </p:cNvCxnSpPr>
          <p:nvPr/>
        </p:nvCxnSpPr>
        <p:spPr>
          <a:xfrm flipH="1">
            <a:off x="2900024" y="2048129"/>
            <a:ext cx="3194388" cy="516561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Přímá spojnice se šipkou 10">
            <a:extLst>
              <a:ext uri="{FF2B5EF4-FFF2-40B4-BE49-F238E27FC236}">
                <a16:creationId xmlns:a16="http://schemas.microsoft.com/office/drawing/2014/main" id="{64037BDB-5B3E-4759-9C1C-D9120879429A}"/>
              </a:ext>
            </a:extLst>
          </p:cNvPr>
          <p:cNvCxnSpPr>
            <a:cxnSpLocks/>
          </p:cNvCxnSpPr>
          <p:nvPr/>
        </p:nvCxnSpPr>
        <p:spPr>
          <a:xfrm>
            <a:off x="6094412" y="2040317"/>
            <a:ext cx="2680195" cy="587419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Obdélník 3">
            <a:extLst>
              <a:ext uri="{FF2B5EF4-FFF2-40B4-BE49-F238E27FC236}">
                <a16:creationId xmlns:a16="http://schemas.microsoft.com/office/drawing/2014/main" id="{68619C79-C455-4671-B952-05FED37475B6}"/>
              </a:ext>
            </a:extLst>
          </p:cNvPr>
          <p:cNvSpPr/>
          <p:nvPr/>
        </p:nvSpPr>
        <p:spPr>
          <a:xfrm>
            <a:off x="1503163" y="5392843"/>
            <a:ext cx="9731757" cy="11998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1799" dirty="0">
                <a:latin typeface="Georgia" panose="02040502050405020303" pitchFamily="18" charset="0"/>
              </a:rPr>
              <a:t>Studium učitelství</a:t>
            </a:r>
          </a:p>
          <a:p>
            <a:pPr algn="ctr"/>
            <a:endParaRPr lang="cs-CZ" sz="1799" dirty="0">
              <a:latin typeface="Georgia" panose="02040502050405020303" pitchFamily="18" charset="0"/>
            </a:endParaRPr>
          </a:p>
          <a:p>
            <a:r>
              <a:rPr lang="cs-CZ" sz="1799" dirty="0">
                <a:latin typeface="Georgia" panose="02040502050405020303" pitchFamily="18" charset="0"/>
              </a:rPr>
              <a:t>         </a:t>
            </a:r>
            <a:endParaRPr lang="en-GB" sz="1799" dirty="0">
              <a:latin typeface="Georgia" panose="02040502050405020303" pitchFamily="18" charset="0"/>
            </a:endParaRPr>
          </a:p>
          <a:p>
            <a:r>
              <a:rPr lang="en-GB" sz="1799" dirty="0">
                <a:latin typeface="Georgia" panose="02040502050405020303" pitchFamily="18" charset="0"/>
              </a:rPr>
              <a:t>                   </a:t>
            </a:r>
            <a:r>
              <a:rPr lang="cs-CZ" sz="1799" dirty="0">
                <a:latin typeface="Georgia" panose="02040502050405020303" pitchFamily="18" charset="0"/>
              </a:rPr>
              <a:t>akademický koncept			                     kompetenční koncept	</a:t>
            </a:r>
          </a:p>
        </p:txBody>
      </p:sp>
      <p:cxnSp>
        <p:nvCxnSpPr>
          <p:cNvPr id="7" name="Přímá spojnice se šipkou 6">
            <a:extLst>
              <a:ext uri="{FF2B5EF4-FFF2-40B4-BE49-F238E27FC236}">
                <a16:creationId xmlns:a16="http://schemas.microsoft.com/office/drawing/2014/main" id="{526FCC5F-A48A-418A-91CB-66054420E1F3}"/>
              </a:ext>
            </a:extLst>
          </p:cNvPr>
          <p:cNvCxnSpPr>
            <a:cxnSpLocks/>
          </p:cNvCxnSpPr>
          <p:nvPr/>
        </p:nvCxnSpPr>
        <p:spPr>
          <a:xfrm flipH="1">
            <a:off x="4276469" y="5777049"/>
            <a:ext cx="2208367" cy="215702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Přímá spojnice se šipkou 11">
            <a:extLst>
              <a:ext uri="{FF2B5EF4-FFF2-40B4-BE49-F238E27FC236}">
                <a16:creationId xmlns:a16="http://schemas.microsoft.com/office/drawing/2014/main" id="{44D5CD73-11BA-4169-911C-FEE5808C9FAF}"/>
              </a:ext>
            </a:extLst>
          </p:cNvPr>
          <p:cNvCxnSpPr>
            <a:cxnSpLocks/>
          </p:cNvCxnSpPr>
          <p:nvPr/>
        </p:nvCxnSpPr>
        <p:spPr>
          <a:xfrm>
            <a:off x="6477610" y="5777049"/>
            <a:ext cx="3297146" cy="215702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Nadpis 9">
            <a:extLst>
              <a:ext uri="{FF2B5EF4-FFF2-40B4-BE49-F238E27FC236}">
                <a16:creationId xmlns:a16="http://schemas.microsoft.com/office/drawing/2014/main" id="{F75BE265-953A-437C-86AA-158CC75BBD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599" dirty="0">
                <a:solidFill>
                  <a:srgbClr val="0070C0"/>
                </a:solidFill>
                <a:latin typeface="Georgia" pitchFamily="18" charset="0"/>
                <a:cs typeface="Times New Roman" pitchFamily="18" charset="0"/>
              </a:rPr>
              <a:t>Scholé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90708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D71DFDF-11F9-4CB8-AA6F-637E23C56E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599" dirty="0">
                <a:solidFill>
                  <a:srgbClr val="0070C0"/>
                </a:solidFill>
                <a:latin typeface="Georgia" pitchFamily="18" charset="0"/>
                <a:cs typeface="Times New Roman" pitchFamily="18" charset="0"/>
              </a:rPr>
              <a:t>Scholé</a:t>
            </a:r>
            <a:endParaRPr lang="cs-CZ" dirty="0"/>
          </a:p>
        </p:txBody>
      </p:sp>
      <p:graphicFrame>
        <p:nvGraphicFramePr>
          <p:cNvPr id="4" name="Zástupný obsah 3">
            <a:extLst>
              <a:ext uri="{FF2B5EF4-FFF2-40B4-BE49-F238E27FC236}">
                <a16:creationId xmlns:a16="http://schemas.microsoft.com/office/drawing/2014/main" id="{B2897A9C-0410-4AE6-9844-12580BC12149}"/>
              </a:ext>
            </a:extLst>
          </p:cNvPr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913261619"/>
              </p:ext>
            </p:extLst>
          </p:nvPr>
        </p:nvGraphicFramePr>
        <p:xfrm>
          <a:off x="1585385" y="1417637"/>
          <a:ext cx="2899643" cy="41036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7" name="Acrobat Document" r:id="rId3" imgW="3777856" imgH="5346331" progId="AcroExch.Document.DC">
                  <p:embed/>
                </p:oleObj>
              </mc:Choice>
              <mc:Fallback>
                <p:oleObj name="Acrobat Document" r:id="rId3" imgW="3777856" imgH="5346331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5385" y="1417637"/>
                        <a:ext cx="2899643" cy="410367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050" name="Picture 2" descr="Česká škola: Novoroční anketa České školy: odpovídá Tomáš Janík">
            <a:extLst>
              <a:ext uri="{FF2B5EF4-FFF2-40B4-BE49-F238E27FC236}">
                <a16:creationId xmlns:a16="http://schemas.microsoft.com/office/drawing/2014/main" id="{98B3481D-D7AF-4AFC-B707-CF74931F34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9956" y="3933056"/>
            <a:ext cx="1979070" cy="2291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231319E4-5702-4959-8535-EED87502CCE5}"/>
              </a:ext>
            </a:extLst>
          </p:cNvPr>
          <p:cNvSpPr txBox="1"/>
          <p:nvPr/>
        </p:nvSpPr>
        <p:spPr>
          <a:xfrm>
            <a:off x="4510866" y="1565119"/>
            <a:ext cx="60925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i="1" dirty="0">
                <a:latin typeface="Georgia" panose="02040502050405020303" pitchFamily="18" charset="0"/>
              </a:rPr>
              <a:t>Komenský, č. 4, červen  2016, ročník 140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77E93381-76CC-4B8E-8F16-FF042A898750}"/>
              </a:ext>
            </a:extLst>
          </p:cNvPr>
          <p:cNvSpPr txBox="1"/>
          <p:nvPr/>
        </p:nvSpPr>
        <p:spPr>
          <a:xfrm>
            <a:off x="4485028" y="2673138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>
                <a:solidFill>
                  <a:srgbClr val="0070C0"/>
                </a:solidFill>
                <a:latin typeface="Georgia" panose="02040502050405020303" pitchFamily="18" charset="0"/>
              </a:rPr>
              <a:t>p</a:t>
            </a:r>
            <a:r>
              <a:rPr lang="cs-CZ" b="1" i="0" dirty="0">
                <a:solidFill>
                  <a:srgbClr val="0070C0"/>
                </a:solidFill>
                <a:effectLst/>
                <a:latin typeface="Georgia" panose="02040502050405020303" pitchFamily="18" charset="0"/>
              </a:rPr>
              <a:t>rof. PhDr. Tomáš Janík, Ph.D., M. Ed.</a:t>
            </a:r>
            <a:endParaRPr lang="cs-CZ" b="1" dirty="0">
              <a:solidFill>
                <a:srgbClr val="0070C0"/>
              </a:solidFill>
              <a:latin typeface="Georgia" panose="02040502050405020303" pitchFamily="18" charset="0"/>
            </a:endParaRP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14191BCE-DFD8-4AD8-9B28-A64CDAD3CEFD}"/>
              </a:ext>
            </a:extLst>
          </p:cNvPr>
          <p:cNvSpPr txBox="1"/>
          <p:nvPr/>
        </p:nvSpPr>
        <p:spPr>
          <a:xfrm>
            <a:off x="4510866" y="1973011"/>
            <a:ext cx="705615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i="0" u="none" strike="noStrike" baseline="0" dirty="0">
                <a:solidFill>
                  <a:srgbClr val="000000"/>
                </a:solidFill>
                <a:latin typeface="Georgia" panose="02040502050405020303" pitchFamily="18" charset="0"/>
              </a:rPr>
              <a:t>Rozhovor s Tomášem Janíkem o (ne)potřebnosti reforem ve vzdělávání </a:t>
            </a:r>
            <a:endParaRPr lang="cs-CZ" b="1" dirty="0">
              <a:latin typeface="Georgia" panose="02040502050405020303" pitchFamily="18" charset="0"/>
            </a:endParaRP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5ACA8645-05C3-4B27-A803-9EBCE511A986}"/>
              </a:ext>
            </a:extLst>
          </p:cNvPr>
          <p:cNvSpPr txBox="1"/>
          <p:nvPr/>
        </p:nvSpPr>
        <p:spPr>
          <a:xfrm>
            <a:off x="4485026" y="3096266"/>
            <a:ext cx="7226009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cs-CZ" sz="1600" b="0" i="0" u="none" strike="noStrike" baseline="0" dirty="0">
                <a:solidFill>
                  <a:srgbClr val="000000"/>
                </a:solidFill>
                <a:latin typeface="Georgia" panose="02040502050405020303" pitchFamily="18" charset="0"/>
              </a:rPr>
              <a:t>vzdělání je v důsledku reforem redukováno na kvalifikaci a na takzvané kompetence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rgbClr val="000000"/>
                </a:solidFill>
                <a:latin typeface="Georgia" panose="02040502050405020303" pitchFamily="18" charset="0"/>
              </a:rPr>
              <a:t>n</a:t>
            </a:r>
            <a:r>
              <a:rPr lang="cs-CZ" sz="1600" b="0" i="0" u="none" strike="noStrike" baseline="0" dirty="0">
                <a:solidFill>
                  <a:srgbClr val="000000"/>
                </a:solidFill>
                <a:latin typeface="Georgia" panose="02040502050405020303" pitchFamily="18" charset="0"/>
              </a:rPr>
              <a:t>ovohumanistické pojetí vzdělávání a vzdělání je upozaďováno ve pro- spěch pragmatického uplatnění na trhu práce</a:t>
            </a:r>
            <a:endParaRPr lang="cs-CZ" sz="1600" dirty="0">
              <a:solidFill>
                <a:srgbClr val="000000"/>
              </a:solidFill>
              <a:latin typeface="Georgia" panose="02040502050405020303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cs-CZ" sz="1600" b="0" i="0" u="none" strike="noStrike" baseline="0" dirty="0">
                <a:solidFill>
                  <a:srgbClr val="000000"/>
                </a:solidFill>
                <a:latin typeface="Georgia" panose="02040502050405020303" pitchFamily="18" charset="0"/>
              </a:rPr>
              <a:t>hlavní ideou je orientace na klíčové kompetence a na využitelnost naučeného – tedy na instrumentalismus a s ním související technokratizaci a ekonomizaci vzdělávání vedenou diktátem povinné inovace vždy a všude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rgbClr val="000000"/>
                </a:solidFill>
                <a:latin typeface="Georgia" panose="02040502050405020303" pitchFamily="18" charset="0"/>
              </a:rPr>
              <a:t>p</a:t>
            </a:r>
            <a:r>
              <a:rPr lang="cs-CZ" sz="1600" b="0" i="0" u="none" strike="noStrike" baseline="0" dirty="0">
                <a:solidFill>
                  <a:srgbClr val="000000"/>
                </a:solidFill>
                <a:latin typeface="Georgia" panose="02040502050405020303" pitchFamily="18" charset="0"/>
              </a:rPr>
              <a:t>roblém současné orientace na takzvané kompetence spočívá v odklonu od znalostí – potažmo od obsahu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cs-CZ" sz="1600" b="0" i="0" u="none" strike="noStrike" baseline="0" dirty="0">
                <a:solidFill>
                  <a:srgbClr val="000000"/>
                </a:solidFill>
                <a:latin typeface="Georgia" panose="02040502050405020303" pitchFamily="18" charset="0"/>
              </a:rPr>
              <a:t>mluví se o kompetenci k učení a neříká se </a:t>
            </a:r>
            <a:r>
              <a:rPr lang="cs-CZ" sz="1600" b="0" i="1" u="none" strike="noStrike" baseline="0" dirty="0">
                <a:solidFill>
                  <a:srgbClr val="000000"/>
                </a:solidFill>
                <a:latin typeface="Georgia" panose="02040502050405020303" pitchFamily="18" charset="0"/>
              </a:rPr>
              <a:t>čemu</a:t>
            </a:r>
            <a:r>
              <a:rPr lang="cs-CZ" sz="1600" b="0" i="0" u="none" strike="noStrike" baseline="0" dirty="0">
                <a:solidFill>
                  <a:srgbClr val="000000"/>
                </a:solidFill>
                <a:latin typeface="Georgia" panose="02040502050405020303" pitchFamily="18" charset="0"/>
              </a:rPr>
              <a:t>, mluví se o kompetenci k řešení problémů a neříká se </a:t>
            </a:r>
            <a:r>
              <a:rPr lang="cs-CZ" sz="1600" b="0" i="1" u="none" strike="noStrike" baseline="0" dirty="0">
                <a:solidFill>
                  <a:srgbClr val="000000"/>
                </a:solidFill>
                <a:latin typeface="Georgia" panose="02040502050405020303" pitchFamily="18" charset="0"/>
              </a:rPr>
              <a:t>jakých </a:t>
            </a:r>
            <a:r>
              <a:rPr lang="cs-CZ" sz="1600" b="0" i="0" u="none" strike="noStrike" baseline="0" dirty="0">
                <a:solidFill>
                  <a:srgbClr val="000000"/>
                </a:solidFill>
                <a:latin typeface="Georgia" panose="02040502050405020303" pitchFamily="18" charset="0"/>
              </a:rPr>
              <a:t>apod. </a:t>
            </a:r>
          </a:p>
        </p:txBody>
      </p:sp>
    </p:spTree>
    <p:extLst>
      <p:ext uri="{BB962C8B-B14F-4D97-AF65-F5344CB8AC3E}">
        <p14:creationId xmlns:p14="http://schemas.microsoft.com/office/powerpoint/2010/main" val="1598325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2B3F145-7750-408D-BB9B-82202529AA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599" dirty="0">
                <a:solidFill>
                  <a:srgbClr val="0070C0"/>
                </a:solidFill>
                <a:latin typeface="Georgia" pitchFamily="18" charset="0"/>
                <a:cs typeface="Times New Roman" pitchFamily="18" charset="0"/>
              </a:rPr>
              <a:t>Scholé</a:t>
            </a:r>
            <a:endParaRPr lang="cs-CZ" dirty="0">
              <a:solidFill>
                <a:srgbClr val="0070C0"/>
              </a:solidFill>
              <a:latin typeface="Georgia" panose="02040502050405020303" pitchFamily="18" charset="0"/>
            </a:endParaRP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DD5D1C21-C55F-4D38-9A8C-0FEA5BE018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45941" y="1772816"/>
            <a:ext cx="8784976" cy="4350205"/>
          </a:xfrm>
        </p:spPr>
        <p:txBody>
          <a:bodyPr>
            <a:normAutofit/>
          </a:bodyPr>
          <a:lstStyle/>
          <a:p>
            <a:r>
              <a:rPr lang="cs-CZ" sz="2399" dirty="0">
                <a:latin typeface="Georgia" panose="02040502050405020303" pitchFamily="18" charset="0"/>
              </a:rPr>
              <a:t>na vysoké školy nastupují dvě třetiny maturantů</a:t>
            </a:r>
          </a:p>
          <a:p>
            <a:r>
              <a:rPr lang="cs-CZ" sz="2399" dirty="0">
                <a:latin typeface="Georgia" panose="02040502050405020303" pitchFamily="18" charset="0"/>
              </a:rPr>
              <a:t>maturitu má 75 procent populace</a:t>
            </a:r>
          </a:p>
          <a:p>
            <a:r>
              <a:rPr lang="cs-CZ" sz="2399" dirty="0">
                <a:latin typeface="Georgia" panose="02040502050405020303" pitchFamily="18" charset="0"/>
              </a:rPr>
              <a:t>to vede k otázce, zda má univerzitní vzdělání ještě smysl </a:t>
            </a:r>
          </a:p>
          <a:p>
            <a:r>
              <a:rPr lang="cs-CZ" sz="2399" dirty="0">
                <a:latin typeface="Georgia" panose="02040502050405020303" pitchFamily="18" charset="0"/>
              </a:rPr>
              <a:t>počet magistrů, inženýrů a doktorů všech druhů roste</a:t>
            </a:r>
          </a:p>
          <a:p>
            <a:r>
              <a:rPr lang="cs-CZ" sz="2399" dirty="0">
                <a:latin typeface="Georgia" panose="02040502050405020303" pitchFamily="18" charset="0"/>
              </a:rPr>
              <a:t>rostou pochyby, zda takový titul stojí za to</a:t>
            </a:r>
          </a:p>
          <a:p>
            <a:pPr marL="0" indent="0">
              <a:buNone/>
            </a:pPr>
            <a:endParaRPr lang="cs-CZ" sz="2399" dirty="0">
              <a:latin typeface="Georgia" panose="02040502050405020303" pitchFamily="18" charset="0"/>
            </a:endParaRPr>
          </a:p>
          <a:p>
            <a:endParaRPr lang="cs-CZ" sz="2399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4613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6DD257C-5E6C-4030-A417-4F085B10E6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599" dirty="0">
                <a:solidFill>
                  <a:srgbClr val="0070C0"/>
                </a:solidFill>
                <a:latin typeface="Georgia" panose="02040502050405020303" pitchFamily="18" charset="0"/>
              </a:rPr>
              <a:t>Scholé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1D883F8F-00C7-4033-BE4D-019B57812A91}"/>
              </a:ext>
            </a:extLst>
          </p:cNvPr>
          <p:cNvSpPr txBox="1"/>
          <p:nvPr/>
        </p:nvSpPr>
        <p:spPr>
          <a:xfrm>
            <a:off x="1593436" y="4767858"/>
            <a:ext cx="5445906" cy="892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999" b="1" dirty="0">
                <a:solidFill>
                  <a:srgbClr val="0070C0"/>
                </a:solidFill>
                <a:latin typeface="Georgia" panose="02040502050405020303" pitchFamily="18" charset="0"/>
              </a:rPr>
              <a:t>MUDr. Martin Jan Stránský, M.D, FACP</a:t>
            </a:r>
          </a:p>
          <a:p>
            <a:r>
              <a:rPr lang="cs-CZ" sz="1600" b="1" dirty="0">
                <a:solidFill>
                  <a:srgbClr val="0070C0"/>
                </a:solidFill>
                <a:latin typeface="Georgia" panose="02040502050405020303" pitchFamily="18" charset="0"/>
              </a:rPr>
              <a:t>(</a:t>
            </a:r>
            <a:r>
              <a:rPr lang="en-GB" sz="1600" b="1" dirty="0">
                <a:solidFill>
                  <a:srgbClr val="0070C0"/>
                </a:solidFill>
                <a:latin typeface="Georgia" panose="02040502050405020303" pitchFamily="18" charset="0"/>
              </a:rPr>
              <a:t>*</a:t>
            </a:r>
            <a:r>
              <a:rPr lang="cs-CZ" sz="1600" b="1" dirty="0">
                <a:solidFill>
                  <a:srgbClr val="0070C0"/>
                </a:solidFill>
                <a:latin typeface="Georgia" panose="02040502050405020303" pitchFamily="18" charset="0"/>
              </a:rPr>
              <a:t>1956)</a:t>
            </a:r>
          </a:p>
          <a:p>
            <a:endParaRPr lang="cs-CZ" sz="1600" b="1" dirty="0">
              <a:solidFill>
                <a:srgbClr val="0070C0"/>
              </a:solidFill>
              <a:latin typeface="Georgia" panose="02040502050405020303" pitchFamily="18" charset="0"/>
            </a:endParaRPr>
          </a:p>
        </p:txBody>
      </p:sp>
      <p:pic>
        <p:nvPicPr>
          <p:cNvPr id="1026" name="Picture 2" descr="Image result for Martin Jan Stránský">
            <a:extLst>
              <a:ext uri="{FF2B5EF4-FFF2-40B4-BE49-F238E27FC236}">
                <a16:creationId xmlns:a16="http://schemas.microsoft.com/office/drawing/2014/main" id="{E34D856E-3DE4-4DAB-BBCA-FBD1D43EF4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1924" y="1770681"/>
            <a:ext cx="1742621" cy="2618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3CDA46BE-D385-4E05-BD88-35D22CF9880F}"/>
              </a:ext>
            </a:extLst>
          </p:cNvPr>
          <p:cNvSpPr txBox="1"/>
          <p:nvPr/>
        </p:nvSpPr>
        <p:spPr>
          <a:xfrm>
            <a:off x="3568976" y="1818261"/>
            <a:ext cx="6481261" cy="20304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664" indent="-285664">
              <a:buFont typeface="Arial" panose="020B0604020202020204" pitchFamily="34" charset="0"/>
              <a:buChar char="•"/>
            </a:pPr>
            <a:r>
              <a:rPr lang="cs-CZ" sz="1799" dirty="0">
                <a:latin typeface="Georgia" panose="02040502050405020303" pitchFamily="18" charset="0"/>
              </a:rPr>
              <a:t>IQ se nezvyšuje, ale klesá</a:t>
            </a:r>
          </a:p>
          <a:p>
            <a:pPr marL="285664" indent="-285664">
              <a:buFont typeface="Arial" panose="020B0604020202020204" pitchFamily="34" charset="0"/>
              <a:buChar char="•"/>
            </a:pPr>
            <a:r>
              <a:rPr lang="cs-CZ" sz="1799" dirty="0">
                <a:latin typeface="Georgia" panose="02040502050405020303" pitchFamily="18" charset="0"/>
              </a:rPr>
              <a:t>klesají výsledky ve standardizovaných testech</a:t>
            </a:r>
          </a:p>
          <a:p>
            <a:pPr marL="285664" indent="-285664">
              <a:buFont typeface="Arial" panose="020B0604020202020204" pitchFamily="34" charset="0"/>
              <a:buChar char="•"/>
            </a:pPr>
            <a:r>
              <a:rPr lang="cs-CZ" sz="1799" dirty="0">
                <a:latin typeface="Georgia" panose="02040502050405020303" pitchFamily="18" charset="0"/>
              </a:rPr>
              <a:t>procento lidí s depresí se zdvojnásobilo</a:t>
            </a:r>
          </a:p>
          <a:p>
            <a:pPr marL="285664" indent="-285664">
              <a:buFont typeface="Arial" panose="020B0604020202020204" pitchFamily="34" charset="0"/>
              <a:buChar char="•"/>
            </a:pPr>
            <a:r>
              <a:rPr lang="cs-CZ" sz="1799" dirty="0">
                <a:latin typeface="Georgia" panose="02040502050405020303" pitchFamily="18" charset="0"/>
              </a:rPr>
              <a:t>více než 50 % studentů trpí úzkostí</a:t>
            </a:r>
          </a:p>
          <a:p>
            <a:pPr marL="285664" indent="-285664">
              <a:buFont typeface="Arial" panose="020B0604020202020204" pitchFamily="34" charset="0"/>
              <a:buChar char="•"/>
            </a:pPr>
            <a:r>
              <a:rPr lang="cs-CZ" sz="1799" dirty="0">
                <a:latin typeface="Georgia" panose="02040502050405020303" pitchFamily="18" charset="0"/>
              </a:rPr>
              <a:t>počet sebevražd se zvýšil o 25 % (v ČR 4 sebevraždy denně)</a:t>
            </a:r>
          </a:p>
          <a:p>
            <a:endParaRPr lang="cs-CZ" sz="1799" dirty="0">
              <a:latin typeface="Georgia" panose="02040502050405020303" pitchFamily="18" charset="0"/>
            </a:endParaRPr>
          </a:p>
          <a:p>
            <a:r>
              <a:rPr lang="cs-CZ" sz="1799" i="1" dirty="0">
                <a:latin typeface="Georgia" panose="02040502050405020303" pitchFamily="18" charset="0"/>
              </a:rPr>
              <a:t>UN, roč. 123, 9/2020, 3. března</a:t>
            </a:r>
            <a:endParaRPr lang="cs-CZ" sz="1799" dirty="0">
              <a:latin typeface="Georgia" panose="02040502050405020303" pitchFamily="18" charset="0"/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0485BE06-1621-4516-A051-5848C22CDEE8}"/>
              </a:ext>
            </a:extLst>
          </p:cNvPr>
          <p:cNvSpPr txBox="1"/>
          <p:nvPr/>
        </p:nvSpPr>
        <p:spPr>
          <a:xfrm>
            <a:off x="7442178" y="3926600"/>
            <a:ext cx="4059245" cy="12000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799" b="1" dirty="0">
                <a:latin typeface="Georgia" panose="02040502050405020303" pitchFamily="18" charset="0"/>
              </a:rPr>
              <a:t>Mobilní telefon</a:t>
            </a:r>
          </a:p>
          <a:p>
            <a:pPr marL="285664" indent="-285664">
              <a:buFont typeface="Arial" panose="020B0604020202020204" pitchFamily="34" charset="0"/>
              <a:buChar char="•"/>
            </a:pPr>
            <a:r>
              <a:rPr lang="cs-CZ" sz="1799" dirty="0">
                <a:latin typeface="Georgia" panose="02040502050405020303" pitchFamily="18" charset="0"/>
              </a:rPr>
              <a:t>narušuje aktivní paměť a dialog</a:t>
            </a:r>
          </a:p>
          <a:p>
            <a:pPr marL="285664" indent="-285664">
              <a:buFont typeface="Arial" panose="020B0604020202020204" pitchFamily="34" charset="0"/>
              <a:buChar char="•"/>
            </a:pPr>
            <a:r>
              <a:rPr lang="cs-CZ" sz="1799" dirty="0">
                <a:latin typeface="Georgia" panose="02040502050405020303" pitchFamily="18" charset="0"/>
              </a:rPr>
              <a:t>způsobuje horší pracovní výsledky</a:t>
            </a:r>
          </a:p>
          <a:p>
            <a:pPr marL="285664" indent="-285664">
              <a:buFont typeface="Arial" panose="020B0604020202020204" pitchFamily="34" charset="0"/>
              <a:buChar char="•"/>
            </a:pPr>
            <a:r>
              <a:rPr lang="cs-CZ" sz="1799" dirty="0">
                <a:latin typeface="Georgia" panose="02040502050405020303" pitchFamily="18" charset="0"/>
              </a:rPr>
              <a:t>Francie zakázala mobily ve školách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83162D78-F9CB-4B24-8305-F7B1E9C93FB3}"/>
              </a:ext>
            </a:extLst>
          </p:cNvPr>
          <p:cNvSpPr txBox="1"/>
          <p:nvPr/>
        </p:nvSpPr>
        <p:spPr>
          <a:xfrm>
            <a:off x="1611547" y="5498928"/>
            <a:ext cx="9889876" cy="6461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799" dirty="0">
                <a:latin typeface="Georgia" panose="02040502050405020303" pitchFamily="18" charset="0"/>
              </a:rPr>
              <a:t>Vědecká fakta dokládají, že </a:t>
            </a:r>
            <a:r>
              <a:rPr lang="cs-CZ" sz="1799" b="1" dirty="0">
                <a:latin typeface="Georgia" panose="02040502050405020303" pitchFamily="18" charset="0"/>
              </a:rPr>
              <a:t>počítače a internet </a:t>
            </a:r>
            <a:r>
              <a:rPr lang="cs-CZ" sz="1799" dirty="0">
                <a:latin typeface="Georgia" panose="02040502050405020303" pitchFamily="18" charset="0"/>
              </a:rPr>
              <a:t>mění způsob, jak mozek přebírá a zpracovává</a:t>
            </a:r>
          </a:p>
          <a:p>
            <a:r>
              <a:rPr lang="cs-CZ" sz="1799" dirty="0">
                <a:latin typeface="Georgia" panose="02040502050405020303" pitchFamily="18" charset="0"/>
              </a:rPr>
              <a:t>informace, a to podkopává jeho evoluční schopnosti a přirozený proces myšlení a učení se.</a:t>
            </a:r>
          </a:p>
        </p:txBody>
      </p:sp>
    </p:spTree>
    <p:extLst>
      <p:ext uri="{BB962C8B-B14F-4D97-AF65-F5344CB8AC3E}">
        <p14:creationId xmlns:p14="http://schemas.microsoft.com/office/powerpoint/2010/main" val="3271455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979612" y="274638"/>
            <a:ext cx="8229600" cy="850106"/>
          </a:xfrm>
        </p:spPr>
        <p:txBody>
          <a:bodyPr>
            <a:normAutofit/>
          </a:bodyPr>
          <a:lstStyle/>
          <a:p>
            <a:pPr algn="l"/>
            <a:r>
              <a:rPr lang="cs-CZ" dirty="0">
                <a:solidFill>
                  <a:srgbClr val="0070C0"/>
                </a:solidFill>
                <a:latin typeface="Georgia" pitchFamily="18" charset="0"/>
              </a:rPr>
              <a:t>Scholé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2061964" y="1268761"/>
            <a:ext cx="8496944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cs-CZ" sz="2000" dirty="0"/>
              <a:t> </a:t>
            </a:r>
            <a:r>
              <a:rPr lang="cs-CZ" sz="1600" dirty="0">
                <a:latin typeface="Georgia" pitchFamily="18" charset="0"/>
              </a:rPr>
              <a:t>dítě jako střed výchovy</a:t>
            </a:r>
            <a:endParaRPr lang="cs-CZ" sz="1600" dirty="0">
              <a:solidFill>
                <a:srgbClr val="0070C0"/>
              </a:solidFill>
              <a:latin typeface="Georgia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cs-CZ" sz="1600" dirty="0">
                <a:latin typeface="Georgia" pitchFamily="18" charset="0"/>
              </a:rPr>
              <a:t>   škola jako efektivně fungující podnik</a:t>
            </a:r>
          </a:p>
          <a:p>
            <a:pPr>
              <a:buFont typeface="Arial" pitchFamily="34" charset="0"/>
              <a:buChar char="•"/>
            </a:pPr>
            <a:r>
              <a:rPr lang="cs-CZ" sz="1600" dirty="0">
                <a:latin typeface="Georgia" pitchFamily="18" charset="0"/>
              </a:rPr>
              <a:t>   ředitel a učitel jako vzdělávací manažer</a:t>
            </a:r>
          </a:p>
          <a:p>
            <a:pPr>
              <a:buFont typeface="Arial" pitchFamily="34" charset="0"/>
              <a:buChar char="•"/>
            </a:pPr>
            <a:r>
              <a:rPr lang="cs-CZ" sz="1600" dirty="0">
                <a:latin typeface="Georgia" pitchFamily="18" charset="0"/>
              </a:rPr>
              <a:t>   partnerství školy a podniků jako cesty ke zkvalitnění vzdělávání</a:t>
            </a:r>
          </a:p>
          <a:p>
            <a:pPr>
              <a:buFont typeface="Arial" pitchFamily="34" charset="0"/>
              <a:buChar char="•"/>
            </a:pPr>
            <a:r>
              <a:rPr lang="cs-CZ" sz="1600" dirty="0">
                <a:latin typeface="Georgia" pitchFamily="18" charset="0"/>
              </a:rPr>
              <a:t>   non-direktivní pedagogický vztah jako žádoucí model vzdělávání</a:t>
            </a:r>
          </a:p>
          <a:p>
            <a:pPr>
              <a:buFont typeface="Arial" pitchFamily="34" charset="0"/>
              <a:buChar char="•"/>
            </a:pPr>
            <a:r>
              <a:rPr lang="cs-CZ" sz="1600" dirty="0">
                <a:latin typeface="Georgia" pitchFamily="18" charset="0"/>
              </a:rPr>
              <a:t>   vědecké evaluace žáků, třídy, učitelů a školy</a:t>
            </a:r>
          </a:p>
          <a:p>
            <a:pPr>
              <a:buFont typeface="Arial" pitchFamily="34" charset="0"/>
              <a:buChar char="•"/>
            </a:pPr>
            <a:r>
              <a:rPr lang="cs-CZ" sz="1600" dirty="0">
                <a:latin typeface="Georgia" pitchFamily="18" charset="0"/>
              </a:rPr>
              <a:t>   rodina jako informovaný a racionální spotřebitel vzdělávací nabídky</a:t>
            </a:r>
          </a:p>
          <a:p>
            <a:pPr>
              <a:buFont typeface="Arial" pitchFamily="34" charset="0"/>
              <a:buChar char="•"/>
            </a:pPr>
            <a:r>
              <a:rPr lang="cs-CZ" sz="1600" dirty="0">
                <a:latin typeface="Georgia" pitchFamily="18" charset="0"/>
              </a:rPr>
              <a:t>   celoživotní vzdělávání flexibilně kompetentního lidského zdroje </a:t>
            </a:r>
          </a:p>
          <a:p>
            <a:endParaRPr lang="cs-CZ" sz="1200" i="1" dirty="0">
              <a:latin typeface="Georgia" pitchFamily="18" charset="0"/>
            </a:endParaRPr>
          </a:p>
          <a:p>
            <a:r>
              <a:rPr lang="cs-CZ" sz="1200" i="1" dirty="0">
                <a:latin typeface="Georgia" pitchFamily="18" charset="0"/>
              </a:rPr>
              <a:t>Zdroj: Stanislav Štech, Esej o paradoxní situaci učitelství.</a:t>
            </a:r>
          </a:p>
          <a:p>
            <a:endParaRPr lang="cs-CZ" sz="2400" b="1" dirty="0">
              <a:solidFill>
                <a:srgbClr val="FF0000"/>
              </a:solidFill>
            </a:endParaRPr>
          </a:p>
          <a:p>
            <a:r>
              <a:rPr lang="cs-CZ" dirty="0">
                <a:solidFill>
                  <a:srgbClr val="0070C0"/>
                </a:solidFill>
                <a:latin typeface="Georgia" pitchFamily="18" charset="0"/>
              </a:rPr>
              <a:t>Autonomie vzdělávacích systémů je v postmoderní době </a:t>
            </a:r>
          </a:p>
          <a:p>
            <a:r>
              <a:rPr lang="cs-CZ" dirty="0">
                <a:solidFill>
                  <a:srgbClr val="0070C0"/>
                </a:solidFill>
                <a:latin typeface="Georgia" pitchFamily="18" charset="0"/>
              </a:rPr>
              <a:t>čirou iluzí … </a:t>
            </a:r>
            <a:r>
              <a:rPr lang="cs-CZ" u="sng" dirty="0">
                <a:solidFill>
                  <a:srgbClr val="0070C0"/>
                </a:solidFill>
                <a:latin typeface="Georgia" pitchFamily="18" charset="0"/>
              </a:rPr>
              <a:t>edukační systém je téměř totálně „kolonizován“ </a:t>
            </a:r>
          </a:p>
          <a:p>
            <a:r>
              <a:rPr lang="cs-CZ" u="sng" dirty="0">
                <a:solidFill>
                  <a:srgbClr val="0070C0"/>
                </a:solidFill>
                <a:latin typeface="Georgia" pitchFamily="18" charset="0"/>
              </a:rPr>
              <a:t>politickým a dnes zejména ekonomickým systémem</a:t>
            </a:r>
            <a:r>
              <a:rPr lang="cs-CZ" dirty="0">
                <a:solidFill>
                  <a:srgbClr val="0070C0"/>
                </a:solidFill>
                <a:latin typeface="Georgia" pitchFamily="18" charset="0"/>
              </a:rPr>
              <a:t> a nepřímo</a:t>
            </a:r>
          </a:p>
          <a:p>
            <a:r>
              <a:rPr lang="cs-CZ" dirty="0">
                <a:solidFill>
                  <a:srgbClr val="0070C0"/>
                </a:solidFill>
                <a:latin typeface="Georgia" pitchFamily="18" charset="0"/>
              </a:rPr>
              <a:t> nejvlivnějším „tvůrcem idejí“ … totiž systémem mediálním. </a:t>
            </a:r>
          </a:p>
          <a:p>
            <a:pPr>
              <a:buFont typeface="Arial" pitchFamily="34" charset="0"/>
              <a:buChar char="•"/>
            </a:pPr>
            <a:r>
              <a:rPr lang="cs-CZ" sz="2000" dirty="0">
                <a:latin typeface="Georgia" pitchFamily="18" charset="0"/>
              </a:rPr>
              <a:t>   </a:t>
            </a:r>
            <a:r>
              <a:rPr lang="cs-CZ" sz="1400" dirty="0">
                <a:latin typeface="Georgia" pitchFamily="18" charset="0"/>
              </a:rPr>
              <a:t>pokud bude čas, přečíst Bertrand, str. 196 (myslím, že čas nebude)</a:t>
            </a:r>
          </a:p>
          <a:p>
            <a:endParaRPr lang="cs-CZ" sz="1400" dirty="0"/>
          </a:p>
          <a:p>
            <a:endParaRPr lang="cs-CZ" sz="1400" dirty="0"/>
          </a:p>
          <a:p>
            <a:endParaRPr lang="cs-CZ" sz="2000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 cstate="print">
            <a:alphaModFix/>
            <a:lum/>
          </a:blip>
          <a:srcRect/>
          <a:stretch>
            <a:fillRect/>
          </a:stretch>
        </p:blipFill>
        <p:spPr>
          <a:xfrm>
            <a:off x="8472899" y="3345427"/>
            <a:ext cx="1664577" cy="196856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 cstate="print">
            <a:alphaModFix/>
            <a:lum/>
          </a:blip>
          <a:srcRect/>
          <a:stretch>
            <a:fillRect/>
          </a:stretch>
        </p:blipFill>
        <p:spPr>
          <a:xfrm>
            <a:off x="9194256" y="4412442"/>
            <a:ext cx="1508667" cy="2285867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Obrázek 6" descr="štech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497027" y="1124744"/>
            <a:ext cx="1394460" cy="20955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2049377" y="1389455"/>
            <a:ext cx="9433048" cy="4862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60000">
              <a:buFont typeface="Arial" pitchFamily="34" charset="0"/>
              <a:buChar char="•"/>
            </a:pPr>
            <a:r>
              <a:rPr lang="cs-CZ" sz="2000" dirty="0"/>
              <a:t> 	</a:t>
            </a:r>
            <a:r>
              <a:rPr lang="cs-CZ" dirty="0">
                <a:latin typeface="Georgia" panose="02040502050405020303" pitchFamily="18" charset="0"/>
              </a:rPr>
              <a:t>poměrně málo lidí pracujících v programech učitelského vzdělávání opravdu čte 	výzkumnou literaturu a přemýšlí o ní v souvislosti s vlastními programy učitelského 	vzdělávání</a:t>
            </a:r>
          </a:p>
          <a:p>
            <a:pPr defTabSz="360000">
              <a:buFont typeface="Arial" pitchFamily="34" charset="0"/>
              <a:buChar char="•"/>
            </a:pPr>
            <a:r>
              <a:rPr lang="cs-CZ" dirty="0">
                <a:latin typeface="Georgia" panose="02040502050405020303" pitchFamily="18" charset="0"/>
              </a:rPr>
              <a:t>     většina vzdělávatelů prostě nemá dostatek času, aby zvládli číst množství publikací, 	které v jejich oboru vycházejí</a:t>
            </a:r>
          </a:p>
          <a:p>
            <a:pPr defTabSz="360000">
              <a:buFont typeface="Arial" pitchFamily="34" charset="0"/>
              <a:buChar char="•"/>
            </a:pPr>
            <a:r>
              <a:rPr lang="cs-CZ" dirty="0">
                <a:latin typeface="Georgia" panose="02040502050405020303" pitchFamily="18" charset="0"/>
              </a:rPr>
              <a:t>     tradiční programy nedokážou připravit učitele na realitu, se kterou se ve třídě 	setkají</a:t>
            </a:r>
          </a:p>
          <a:p>
            <a:pPr defTabSz="360000"/>
            <a:endParaRPr lang="cs-CZ" sz="2000" dirty="0">
              <a:latin typeface="Georgia" panose="02040502050405020303" pitchFamily="18" charset="0"/>
            </a:endParaRPr>
          </a:p>
          <a:p>
            <a:pPr defTabSz="360000"/>
            <a:r>
              <a:rPr lang="cs-CZ" sz="2000" dirty="0">
                <a:latin typeface="Georgia" panose="02040502050405020303" pitchFamily="18" charset="0"/>
              </a:rPr>
              <a:t>							</a:t>
            </a:r>
            <a:r>
              <a:rPr lang="cs-CZ" sz="2000" b="1" dirty="0">
                <a:solidFill>
                  <a:srgbClr val="0070C0"/>
                </a:solidFill>
                <a:latin typeface="Georgia" panose="02040502050405020303" pitchFamily="18" charset="0"/>
              </a:rPr>
              <a:t>KORHAGEN, Fred.	</a:t>
            </a:r>
          </a:p>
          <a:p>
            <a:pPr defTabSz="360000"/>
            <a:r>
              <a:rPr lang="cs-CZ" sz="2000" b="1" dirty="0">
                <a:solidFill>
                  <a:srgbClr val="0070C0"/>
                </a:solidFill>
                <a:latin typeface="Georgia" panose="02040502050405020303" pitchFamily="18" charset="0"/>
              </a:rPr>
              <a:t>							</a:t>
            </a:r>
            <a:r>
              <a:rPr lang="cs-CZ" sz="2000" dirty="0">
                <a:solidFill>
                  <a:srgbClr val="0070C0"/>
                </a:solidFill>
                <a:latin typeface="Georgia" panose="02040502050405020303" pitchFamily="18" charset="0"/>
              </a:rPr>
              <a:t>Jak spojit praxi s teorii: </a:t>
            </a:r>
            <a:r>
              <a:rPr lang="cs-CZ" sz="2000" i="1" dirty="0">
                <a:solidFill>
                  <a:srgbClr val="0070C0"/>
                </a:solidFill>
                <a:latin typeface="Georgia" panose="02040502050405020303" pitchFamily="18" charset="0"/>
              </a:rPr>
              <a:t>Didaktika realistického 										vzdělávání učitelů. </a:t>
            </a:r>
            <a:r>
              <a:rPr lang="cs-CZ" sz="2000" dirty="0">
                <a:solidFill>
                  <a:srgbClr val="0070C0"/>
                </a:solidFill>
                <a:latin typeface="Georgia" panose="02040502050405020303" pitchFamily="18" charset="0"/>
              </a:rPr>
              <a:t>Brno: Paido, 2011.</a:t>
            </a:r>
            <a:endParaRPr lang="cs-CZ" sz="2000" i="1" dirty="0">
              <a:solidFill>
                <a:srgbClr val="0070C0"/>
              </a:solidFill>
              <a:latin typeface="Georgia" panose="02040502050405020303" pitchFamily="18" charset="0"/>
            </a:endParaRPr>
          </a:p>
          <a:p>
            <a:pPr defTabSz="360000"/>
            <a:r>
              <a:rPr lang="cs-CZ" sz="2000" dirty="0">
                <a:latin typeface="Georgia" panose="02040502050405020303" pitchFamily="18" charset="0"/>
              </a:rPr>
              <a:t>								</a:t>
            </a:r>
          </a:p>
          <a:p>
            <a:pPr defTabSz="360000"/>
            <a:r>
              <a:rPr lang="cs-CZ" sz="2000" dirty="0">
                <a:latin typeface="Georgia" panose="02040502050405020303" pitchFamily="18" charset="0"/>
              </a:rPr>
              <a:t>									</a:t>
            </a:r>
          </a:p>
          <a:p>
            <a:pPr defTabSz="360000"/>
            <a:endParaRPr lang="cs-CZ" sz="2000" dirty="0">
              <a:latin typeface="Georgia" panose="02040502050405020303" pitchFamily="18" charset="0"/>
            </a:endParaRPr>
          </a:p>
          <a:p>
            <a:pPr defTabSz="360000"/>
            <a:endParaRPr lang="cs-CZ" sz="2000" dirty="0">
              <a:latin typeface="Georgia" panose="02040502050405020303" pitchFamily="18" charset="0"/>
            </a:endParaRPr>
          </a:p>
          <a:p>
            <a:pPr defTabSz="360000"/>
            <a:endParaRPr lang="cs-CZ" sz="2000" dirty="0">
              <a:latin typeface="Georgia" panose="02040502050405020303" pitchFamily="18" charset="0"/>
            </a:endParaRPr>
          </a:p>
          <a:p>
            <a:pPr defTabSz="360000"/>
            <a:endParaRPr lang="cs-CZ" sz="2000" dirty="0"/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421C2C65-B7C6-49D2-9E4F-1F8974E393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61964" y="188640"/>
            <a:ext cx="9782801" cy="1239837"/>
          </a:xfrm>
        </p:spPr>
        <p:txBody>
          <a:bodyPr/>
          <a:lstStyle/>
          <a:p>
            <a:r>
              <a:rPr lang="cs-CZ" dirty="0">
                <a:solidFill>
                  <a:srgbClr val="0070C0"/>
                </a:solidFill>
                <a:latin typeface="Georgia" panose="02040502050405020303" pitchFamily="18" charset="0"/>
              </a:rPr>
              <a:t>Scholé</a:t>
            </a:r>
          </a:p>
        </p:txBody>
      </p:sp>
      <p:pic>
        <p:nvPicPr>
          <p:cNvPr id="10242" name="Picture 2" descr="Kniha: Jak spojit praxi s teorií: Didaktika realistického vzdělávání  učitelů (Fred Korthagen) | Martinus">
            <a:extLst>
              <a:ext uri="{FF2B5EF4-FFF2-40B4-BE49-F238E27FC236}">
                <a16:creationId xmlns:a16="http://schemas.microsoft.com/office/drawing/2014/main" id="{7083AB78-A0B5-419E-A3F4-0340E8F3A5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0146" y="3429000"/>
            <a:ext cx="1655315" cy="2442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A3318EE9-6B7B-4718-9AC2-4D2FA0FCB913}"/>
              </a:ext>
            </a:extLst>
          </p:cNvPr>
          <p:cNvSpPr txBox="1"/>
          <p:nvPr/>
        </p:nvSpPr>
        <p:spPr>
          <a:xfrm>
            <a:off x="5638800" y="2979683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CFFFAB6E-C81D-4199-9A5C-1DB45D0656C7}"/>
              </a:ext>
            </a:extLst>
          </p:cNvPr>
          <p:cNvSpPr txBox="1"/>
          <p:nvPr/>
        </p:nvSpPr>
        <p:spPr>
          <a:xfrm>
            <a:off x="5638800" y="2979683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4BD74FFD-2DA7-4052-BAFC-C7CF27E32247}"/>
              </a:ext>
            </a:extLst>
          </p:cNvPr>
          <p:cNvSpPr txBox="1"/>
          <p:nvPr/>
        </p:nvSpPr>
        <p:spPr>
          <a:xfrm>
            <a:off x="3502124" y="4941168"/>
            <a:ext cx="21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  <p:pic>
        <p:nvPicPr>
          <p:cNvPr id="10246" name="Picture 6" descr="Jak spojit praxi s teorií: Didaktika realistického vzdělávání učitelů by  Fred A.J. Korthagen">
            <a:extLst>
              <a:ext uri="{FF2B5EF4-FFF2-40B4-BE49-F238E27FC236}">
                <a16:creationId xmlns:a16="http://schemas.microsoft.com/office/drawing/2014/main" id="{7A478E5F-B7AC-4B77-B3EC-DFF40D2CDF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3561" y="4395249"/>
            <a:ext cx="972340" cy="1461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8" name="Picture 8" descr="Korthagen – Professional Development">
            <a:extLst>
              <a:ext uri="{FF2B5EF4-FFF2-40B4-BE49-F238E27FC236}">
                <a16:creationId xmlns:a16="http://schemas.microsoft.com/office/drawing/2014/main" id="{BA617A2A-92CA-4463-B182-687BE28ADE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0671" y="4379698"/>
            <a:ext cx="1033536" cy="1492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710CDAAD-44F3-4123-A2C7-CC77D4921C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58508" y="5147291"/>
            <a:ext cx="2403866" cy="64250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3799303200"/>
              </p:ext>
            </p:extLst>
          </p:nvPr>
        </p:nvGraphicFramePr>
        <p:xfrm>
          <a:off x="3214092" y="1268760"/>
          <a:ext cx="6408712" cy="52565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Elipsa 7"/>
          <p:cNvSpPr/>
          <p:nvPr/>
        </p:nvSpPr>
        <p:spPr>
          <a:xfrm>
            <a:off x="7622952" y="4966550"/>
            <a:ext cx="1080120" cy="102827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Obec</a:t>
            </a:r>
          </a:p>
        </p:txBody>
      </p:sp>
      <p:sp>
        <p:nvSpPr>
          <p:cNvPr id="9" name="Elipsa 8"/>
          <p:cNvSpPr/>
          <p:nvPr/>
        </p:nvSpPr>
        <p:spPr>
          <a:xfrm>
            <a:off x="3836923" y="4966550"/>
            <a:ext cx="1152128" cy="102827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Doma</a:t>
            </a:r>
          </a:p>
        </p:txBody>
      </p:sp>
      <p:cxnSp>
        <p:nvCxnSpPr>
          <p:cNvPr id="11" name="Přímá spojovací čára 10"/>
          <p:cNvCxnSpPr>
            <a:cxnSpLocks/>
          </p:cNvCxnSpPr>
          <p:nvPr/>
        </p:nvCxnSpPr>
        <p:spPr>
          <a:xfrm flipV="1">
            <a:off x="4753450" y="4343424"/>
            <a:ext cx="1248846" cy="84869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Přímá spojovací čára 15"/>
          <p:cNvCxnSpPr>
            <a:cxnSpLocks/>
          </p:cNvCxnSpPr>
          <p:nvPr/>
        </p:nvCxnSpPr>
        <p:spPr>
          <a:xfrm>
            <a:off x="6742484" y="4315576"/>
            <a:ext cx="950267" cy="84869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Nadpis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>
                <a:solidFill>
                  <a:srgbClr val="0070C0"/>
                </a:solidFill>
                <a:latin typeface="Georgia" pitchFamily="18" charset="0"/>
              </a:rPr>
              <a:t>Schol</a:t>
            </a:r>
            <a:r>
              <a:rPr lang="cs-CZ" dirty="0">
                <a:solidFill>
                  <a:srgbClr val="0070C0"/>
                </a:solidFill>
                <a:latin typeface="Georgia" pitchFamily="18" charset="0"/>
              </a:rPr>
              <a:t>é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1633889" y="1628800"/>
            <a:ext cx="9790161" cy="4458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>
                <a:latin typeface="Georgia" pitchFamily="18" charset="0"/>
              </a:rPr>
              <a:t>Hluboké zaujetí, učitelova láska k předmětu vychovává lépe než jakákoliv informace. Pokud moji studenti uvidí, že vyučuji matematiku s radostí, že mne to baví, budou mne následovat, budou ochotněji plnit úkoly na ně kladené, budou ve mně vidět člověka, kterému mohou důvěřovat. Důležité</a:t>
            </a:r>
          </a:p>
          <a:p>
            <a:r>
              <a:rPr lang="cs-CZ" sz="1600" dirty="0">
                <a:latin typeface="Georgia" pitchFamily="18" charset="0"/>
              </a:rPr>
              <a:t>je rovněž, aby učitel hodnotil spravedlivě práci svých studentů.</a:t>
            </a:r>
          </a:p>
          <a:p>
            <a:r>
              <a:rPr lang="cs-CZ" sz="1600" dirty="0">
                <a:solidFill>
                  <a:srgbClr val="0070C0"/>
                </a:solidFill>
                <a:latin typeface="Georgia" pitchFamily="18" charset="0"/>
              </a:rPr>
              <a:t>Dobrý učitel:</a:t>
            </a:r>
          </a:p>
          <a:p>
            <a:pPr>
              <a:buFont typeface="Arial" pitchFamily="34" charset="0"/>
              <a:buChar char="•"/>
            </a:pPr>
            <a:r>
              <a:rPr lang="cs-CZ" sz="1600" dirty="0">
                <a:solidFill>
                  <a:srgbClr val="0070C0"/>
                </a:solidFill>
                <a:latin typeface="Georgia" pitchFamily="18" charset="0"/>
              </a:rPr>
              <a:t>   musí dostat něco od Pána Boha</a:t>
            </a:r>
          </a:p>
          <a:p>
            <a:pPr>
              <a:buFont typeface="Arial" pitchFamily="34" charset="0"/>
              <a:buChar char="•"/>
            </a:pPr>
            <a:r>
              <a:rPr lang="cs-CZ" sz="1600" dirty="0">
                <a:solidFill>
                  <a:srgbClr val="0070C0"/>
                </a:solidFill>
                <a:latin typeface="Georgia" pitchFamily="18" charset="0"/>
              </a:rPr>
              <a:t>   stále se vzdělávat nejen v matematice</a:t>
            </a:r>
          </a:p>
          <a:p>
            <a:pPr>
              <a:buFont typeface="Arial" pitchFamily="34" charset="0"/>
              <a:buChar char="•"/>
            </a:pPr>
            <a:r>
              <a:rPr lang="cs-CZ" sz="1600" dirty="0">
                <a:solidFill>
                  <a:srgbClr val="0070C0"/>
                </a:solidFill>
                <a:latin typeface="Georgia" pitchFamily="18" charset="0"/>
              </a:rPr>
              <a:t>   musí nacházet porozumění u svých nejbližších</a:t>
            </a:r>
          </a:p>
          <a:p>
            <a:endParaRPr lang="cs-CZ" sz="1200" dirty="0">
              <a:latin typeface="Georgia" pitchFamily="18" charset="0"/>
            </a:endParaRPr>
          </a:p>
          <a:p>
            <a:pPr>
              <a:lnSpc>
                <a:spcPct val="80000"/>
              </a:lnSpc>
              <a:spcBef>
                <a:spcPts val="438"/>
              </a:spcBef>
              <a:buClr>
                <a:srgbClr val="0033CC"/>
              </a:buClr>
              <a:tabLst>
                <a:tab pos="798689" algn="l"/>
                <a:tab pos="1600160" algn="l"/>
                <a:tab pos="2401632" algn="l"/>
                <a:tab pos="3203104" algn="l"/>
                <a:tab pos="4004575" algn="l"/>
                <a:tab pos="4806047" algn="l"/>
                <a:tab pos="5607518" algn="l"/>
                <a:tab pos="6408990" algn="l"/>
                <a:tab pos="7210462" algn="l"/>
                <a:tab pos="8011933" algn="l"/>
                <a:tab pos="8813405" algn="l"/>
              </a:tabLst>
            </a:pPr>
            <a:r>
              <a:rPr lang="cs-CZ" sz="1400" dirty="0">
                <a:solidFill>
                  <a:srgbClr val="FF0000"/>
                </a:solidFill>
                <a:latin typeface="Georgia" pitchFamily="18" charset="0"/>
              </a:rPr>
              <a:t>Učitelé (teachers) </a:t>
            </a:r>
          </a:p>
          <a:p>
            <a:pPr>
              <a:lnSpc>
                <a:spcPct val="80000"/>
              </a:lnSpc>
              <a:spcBef>
                <a:spcPts val="438"/>
              </a:spcBef>
              <a:buClr>
                <a:srgbClr val="0033CC"/>
              </a:buClr>
              <a:tabLst>
                <a:tab pos="798689" algn="l"/>
                <a:tab pos="1600160" algn="l"/>
                <a:tab pos="2401632" algn="l"/>
                <a:tab pos="3203104" algn="l"/>
                <a:tab pos="4004575" algn="l"/>
                <a:tab pos="4806047" algn="l"/>
                <a:tab pos="5607518" algn="l"/>
                <a:tab pos="6408990" algn="l"/>
                <a:tab pos="7210462" algn="l"/>
                <a:tab pos="8011933" algn="l"/>
                <a:tab pos="8813405" algn="l"/>
              </a:tabLst>
            </a:pPr>
            <a:r>
              <a:rPr lang="cs-CZ" sz="1400" dirty="0">
                <a:latin typeface="Georgia" pitchFamily="18" charset="0"/>
              </a:rPr>
              <a:t>jsou osoby, jejichž profesní aktivita zahrnuje předávání poznatků (transmission of knowledge), postojů a dovedností, které jsou specifikovány ve formálních kurikulárních programech</a:t>
            </a:r>
            <a:r>
              <a:rPr lang="cs-CZ" sz="1400" b="1" dirty="0">
                <a:latin typeface="Georgia" pitchFamily="18" charset="0"/>
              </a:rPr>
              <a:t> </a:t>
            </a:r>
            <a:r>
              <a:rPr lang="cs-CZ" sz="1400" dirty="0">
                <a:latin typeface="Georgia" pitchFamily="18" charset="0"/>
              </a:rPr>
              <a:t>pro žáky a studenty zapsané do vzdělávacích institucí. </a:t>
            </a:r>
          </a:p>
          <a:p>
            <a:pPr>
              <a:lnSpc>
                <a:spcPct val="80000"/>
              </a:lnSpc>
              <a:spcBef>
                <a:spcPts val="438"/>
              </a:spcBef>
              <a:buClr>
                <a:srgbClr val="0033CC"/>
              </a:buClr>
              <a:tabLst>
                <a:tab pos="798689" algn="l"/>
                <a:tab pos="1600160" algn="l"/>
                <a:tab pos="2401632" algn="l"/>
                <a:tab pos="3203104" algn="l"/>
                <a:tab pos="4004575" algn="l"/>
                <a:tab pos="4806047" algn="l"/>
                <a:tab pos="5607518" algn="l"/>
                <a:tab pos="6408990" algn="l"/>
                <a:tab pos="7210462" algn="l"/>
                <a:tab pos="8011933" algn="l"/>
                <a:tab pos="8813405" algn="l"/>
              </a:tabLst>
            </a:pPr>
            <a:r>
              <a:rPr lang="cs-CZ" sz="1050" i="1" dirty="0">
                <a:latin typeface="Georgia" pitchFamily="18" charset="0"/>
              </a:rPr>
              <a:t>Zdroj: Education at a Glance: OECD Indicators, 2001, s. 309 – 400</a:t>
            </a:r>
          </a:p>
          <a:p>
            <a:pPr>
              <a:lnSpc>
                <a:spcPct val="80000"/>
              </a:lnSpc>
              <a:spcBef>
                <a:spcPts val="438"/>
              </a:spcBef>
              <a:buClr>
                <a:srgbClr val="0033CC"/>
              </a:buClr>
              <a:tabLst>
                <a:tab pos="798689" algn="l"/>
                <a:tab pos="1600160" algn="l"/>
                <a:tab pos="2401632" algn="l"/>
                <a:tab pos="3203104" algn="l"/>
                <a:tab pos="4004575" algn="l"/>
                <a:tab pos="4806047" algn="l"/>
                <a:tab pos="5607518" algn="l"/>
                <a:tab pos="6408990" algn="l"/>
                <a:tab pos="7210462" algn="l"/>
                <a:tab pos="8011933" algn="l"/>
                <a:tab pos="8813405" algn="l"/>
              </a:tabLst>
            </a:pPr>
            <a:r>
              <a:rPr lang="cs-CZ" sz="1400" dirty="0">
                <a:latin typeface="Georgia" pitchFamily="18" charset="0"/>
              </a:rPr>
              <a:t>Je jistě pozoruhodné, že mezinárodní tým expertů OECD neváhá v současné době definovat učitele jako „zprostředkovatele“ či realizátora „předávání poznatků“, zatímco u nás se toto pojetí některými pedagogickými teoretiky zcela zavrhuje.</a:t>
            </a:r>
          </a:p>
          <a:p>
            <a:pPr>
              <a:lnSpc>
                <a:spcPct val="80000"/>
              </a:lnSpc>
              <a:spcBef>
                <a:spcPts val="438"/>
              </a:spcBef>
              <a:buClr>
                <a:srgbClr val="0033CC"/>
              </a:buClr>
              <a:tabLst>
                <a:tab pos="798689" algn="l"/>
                <a:tab pos="1600160" algn="l"/>
                <a:tab pos="2401632" algn="l"/>
                <a:tab pos="3203104" algn="l"/>
                <a:tab pos="4004575" algn="l"/>
                <a:tab pos="4806047" algn="l"/>
                <a:tab pos="5607518" algn="l"/>
                <a:tab pos="6408990" algn="l"/>
                <a:tab pos="7210462" algn="l"/>
                <a:tab pos="8011933" algn="l"/>
                <a:tab pos="8813405" algn="l"/>
              </a:tabLst>
            </a:pPr>
            <a:endParaRPr lang="cs-CZ" sz="1400" dirty="0">
              <a:latin typeface="Georgia" pitchFamily="18" charset="0"/>
            </a:endParaRPr>
          </a:p>
          <a:p>
            <a:pPr>
              <a:lnSpc>
                <a:spcPct val="80000"/>
              </a:lnSpc>
              <a:spcBef>
                <a:spcPts val="438"/>
              </a:spcBef>
              <a:buClr>
                <a:srgbClr val="0033CC"/>
              </a:buClr>
              <a:tabLst>
                <a:tab pos="798689" algn="l"/>
                <a:tab pos="1600160" algn="l"/>
                <a:tab pos="2401632" algn="l"/>
                <a:tab pos="3203104" algn="l"/>
                <a:tab pos="4004575" algn="l"/>
                <a:tab pos="4806047" algn="l"/>
                <a:tab pos="5607518" algn="l"/>
                <a:tab pos="6408990" algn="l"/>
                <a:tab pos="7210462" algn="l"/>
                <a:tab pos="8011933" algn="l"/>
                <a:tab pos="8813405" algn="l"/>
              </a:tabLst>
            </a:pPr>
            <a:r>
              <a:rPr lang="cs-CZ" sz="1400" dirty="0">
                <a:solidFill>
                  <a:srgbClr val="FF0000"/>
                </a:solidFill>
                <a:latin typeface="Georgia" pitchFamily="18" charset="0"/>
              </a:rPr>
              <a:t>Moje definice učitele: </a:t>
            </a:r>
          </a:p>
          <a:p>
            <a:pPr>
              <a:lnSpc>
                <a:spcPct val="80000"/>
              </a:lnSpc>
              <a:spcBef>
                <a:spcPts val="438"/>
              </a:spcBef>
              <a:buClr>
                <a:srgbClr val="0033CC"/>
              </a:buClr>
              <a:tabLst>
                <a:tab pos="798689" algn="l"/>
                <a:tab pos="1600160" algn="l"/>
                <a:tab pos="2401632" algn="l"/>
                <a:tab pos="3203104" algn="l"/>
                <a:tab pos="4004575" algn="l"/>
                <a:tab pos="4806047" algn="l"/>
                <a:tab pos="5607518" algn="l"/>
                <a:tab pos="6408990" algn="l"/>
                <a:tab pos="7210462" algn="l"/>
                <a:tab pos="8011933" algn="l"/>
                <a:tab pos="8813405" algn="l"/>
              </a:tabLst>
            </a:pPr>
            <a:r>
              <a:rPr lang="cs-CZ" sz="1400" i="1" dirty="0">
                <a:solidFill>
                  <a:srgbClr val="0070C0"/>
                </a:solidFill>
                <a:latin typeface="Georgia" pitchFamily="18" charset="0"/>
              </a:rPr>
              <a:t>Učitel je zodpovědný, veselý člověk, který se rozhodl dobrovolně a s jistou dávkou pokory věnovat svůj život výchově a vzdělávání dětí. ‏Radost učit bývá občas tlumena nařízeními nadřízených a jiných orgánů.</a:t>
            </a:r>
            <a:endParaRPr lang="cs-CZ" sz="2400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2FF55F30-00E8-463E-B721-AA52E73C10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3436" y="404664"/>
            <a:ext cx="9685551" cy="1012973"/>
          </a:xfrm>
        </p:spPr>
        <p:txBody>
          <a:bodyPr>
            <a:normAutofit/>
          </a:bodyPr>
          <a:lstStyle/>
          <a:p>
            <a:r>
              <a:rPr lang="cs-CZ" dirty="0">
                <a:solidFill>
                  <a:srgbClr val="0070C0"/>
                </a:solidFill>
                <a:latin typeface="Georgia" panose="02040502050405020303" pitchFamily="18" charset="0"/>
              </a:rPr>
              <a:t>Scholé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663BF06-3D37-4C01-AB81-F7D69521EA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0070C0"/>
                </a:solidFill>
                <a:latin typeface="Georgia" panose="02040502050405020303" pitchFamily="18" charset="0"/>
              </a:rPr>
              <a:t>Scholé</a:t>
            </a:r>
          </a:p>
        </p:txBody>
      </p:sp>
    </p:spTree>
    <p:extLst>
      <p:ext uri="{BB962C8B-B14F-4D97-AF65-F5344CB8AC3E}">
        <p14:creationId xmlns:p14="http://schemas.microsoft.com/office/powerpoint/2010/main" val="1844060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Obsah obrázku snímek obrazovky&#10;&#10;Popis byl vytvořen automaticky">
            <a:extLst>
              <a:ext uri="{FF2B5EF4-FFF2-40B4-BE49-F238E27FC236}">
                <a16:creationId xmlns:a16="http://schemas.microsoft.com/office/drawing/2014/main" id="{2F16CDA5-A68D-459C-922E-358F425B24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1074" y="2230246"/>
            <a:ext cx="2045997" cy="2754227"/>
          </a:xfrm>
          <a:prstGeom prst="rect">
            <a:avLst/>
          </a:prstGeom>
        </p:spPr>
      </p:pic>
      <p:pic>
        <p:nvPicPr>
          <p:cNvPr id="6" name="Obrázek 5" descr="Obsah obrázku muž, osoba, interiér, hledání&#10;&#10;Popis byl vytvořen automaticky">
            <a:extLst>
              <a:ext uri="{FF2B5EF4-FFF2-40B4-BE49-F238E27FC236}">
                <a16:creationId xmlns:a16="http://schemas.microsoft.com/office/drawing/2014/main" id="{5896DD86-2DB9-4F08-8420-0441EA2E47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9793" y="2739069"/>
            <a:ext cx="1041220" cy="1973847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23FEF2A3-BC47-47CF-9C53-58CFCC6B9792}"/>
              </a:ext>
            </a:extLst>
          </p:cNvPr>
          <p:cNvSpPr txBox="1"/>
          <p:nvPr/>
        </p:nvSpPr>
        <p:spPr>
          <a:xfrm>
            <a:off x="1591074" y="5002909"/>
            <a:ext cx="2648482" cy="7077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>
                <a:solidFill>
                  <a:srgbClr val="0070C0"/>
                </a:solidFill>
                <a:latin typeface="Georgia" panose="02040502050405020303" pitchFamily="18" charset="0"/>
              </a:rPr>
              <a:t>Francesco Tonucci</a:t>
            </a:r>
          </a:p>
          <a:p>
            <a:pPr algn="ctr"/>
            <a:r>
              <a:rPr lang="cs-CZ" sz="1999" dirty="0">
                <a:solidFill>
                  <a:srgbClr val="0070C0"/>
                </a:solidFill>
                <a:latin typeface="Georgia" panose="02040502050405020303" pitchFamily="18" charset="0"/>
              </a:rPr>
              <a:t>(*1940)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BBC3D4F0-76D6-45FF-B3AF-6AD9DB4101FD}"/>
              </a:ext>
            </a:extLst>
          </p:cNvPr>
          <p:cNvSpPr txBox="1"/>
          <p:nvPr/>
        </p:nvSpPr>
        <p:spPr>
          <a:xfrm>
            <a:off x="4438227" y="2126140"/>
            <a:ext cx="4392489" cy="18458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399" b="1" dirty="0">
                <a:solidFill>
                  <a:srgbClr val="0070C0"/>
                </a:solidFill>
                <a:latin typeface="Georgia" panose="02040502050405020303" pitchFamily="18" charset="0"/>
              </a:rPr>
              <a:t>Transmisivní vyučování</a:t>
            </a:r>
          </a:p>
          <a:p>
            <a:r>
              <a:rPr lang="cs-CZ" sz="1799" dirty="0">
                <a:latin typeface="Georgia" panose="02040502050405020303" pitchFamily="18" charset="0"/>
              </a:rPr>
              <a:t>vidí poznání jako předávání, vychází z předpokladů</a:t>
            </a:r>
          </a:p>
          <a:p>
            <a:pPr marL="342797" indent="-342797">
              <a:buFont typeface="+mj-lt"/>
              <a:buAutoNum type="arabicPeriod"/>
            </a:pPr>
            <a:r>
              <a:rPr lang="cs-CZ" sz="1799" dirty="0">
                <a:latin typeface="Georgia" panose="02040502050405020303" pitchFamily="18" charset="0"/>
              </a:rPr>
              <a:t>žák neví</a:t>
            </a:r>
          </a:p>
          <a:p>
            <a:pPr marL="342797" indent="-342797">
              <a:buFont typeface="+mj-lt"/>
              <a:buAutoNum type="arabicPeriod"/>
            </a:pPr>
            <a:r>
              <a:rPr lang="cs-CZ" sz="1799" dirty="0">
                <a:latin typeface="Georgia" panose="02040502050405020303" pitchFamily="18" charset="0"/>
              </a:rPr>
              <a:t>učitel ví (je </a:t>
            </a:r>
            <a:r>
              <a:rPr lang="cs-CZ" sz="1799" b="1" dirty="0">
                <a:latin typeface="Georgia" panose="02040502050405020303" pitchFamily="18" charset="0"/>
              </a:rPr>
              <a:t>garant pravdy</a:t>
            </a:r>
            <a:r>
              <a:rPr lang="cs-CZ" sz="1799" dirty="0">
                <a:latin typeface="Georgia" panose="02040502050405020303" pitchFamily="18" charset="0"/>
              </a:rPr>
              <a:t>)</a:t>
            </a:r>
          </a:p>
          <a:p>
            <a:pPr marL="342797" indent="-342797">
              <a:buFont typeface="+mj-lt"/>
              <a:buAutoNum type="arabicPeriod"/>
            </a:pPr>
            <a:r>
              <a:rPr lang="cs-CZ" sz="1799" dirty="0">
                <a:latin typeface="Georgia" panose="02040502050405020303" pitchFamily="18" charset="0"/>
              </a:rPr>
              <a:t>inteligence je prázdná nádoba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EB7E09FA-AB1A-4DB2-A767-0F8228F4AB88}"/>
              </a:ext>
            </a:extLst>
          </p:cNvPr>
          <p:cNvSpPr txBox="1"/>
          <p:nvPr/>
        </p:nvSpPr>
        <p:spPr>
          <a:xfrm>
            <a:off x="4433365" y="3916674"/>
            <a:ext cx="7306344" cy="2400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399" b="1" dirty="0">
                <a:solidFill>
                  <a:srgbClr val="0070C0"/>
                </a:solidFill>
                <a:latin typeface="Georgia" panose="02040502050405020303" pitchFamily="18" charset="0"/>
              </a:rPr>
              <a:t>Konstruktivní vyučování</a:t>
            </a:r>
          </a:p>
          <a:p>
            <a:r>
              <a:rPr lang="cs-CZ" sz="1799" dirty="0">
                <a:latin typeface="Georgia" panose="02040502050405020303" pitchFamily="18" charset="0"/>
              </a:rPr>
              <a:t>vidí poznání jako konstrukci, výstavbu vlastního poznání, přestavbu</a:t>
            </a:r>
          </a:p>
          <a:p>
            <a:r>
              <a:rPr lang="cs-CZ" sz="1799" dirty="0">
                <a:latin typeface="Georgia" panose="02040502050405020303" pitchFamily="18" charset="0"/>
              </a:rPr>
              <a:t>vstupních poznávacích struktur, vychází z předpokladů</a:t>
            </a:r>
          </a:p>
          <a:p>
            <a:pPr marL="342797" indent="-342797">
              <a:buFont typeface="+mj-lt"/>
              <a:buAutoNum type="arabicPeriod"/>
            </a:pPr>
            <a:r>
              <a:rPr lang="cs-CZ" sz="1799" dirty="0">
                <a:latin typeface="Georgia" panose="02040502050405020303" pitchFamily="18" charset="0"/>
              </a:rPr>
              <a:t>žák ví (má tzv. prekoncepty)</a:t>
            </a:r>
          </a:p>
          <a:p>
            <a:pPr marL="342797" indent="-342797">
              <a:buFont typeface="+mj-lt"/>
              <a:buAutoNum type="arabicPeriod"/>
            </a:pPr>
            <a:r>
              <a:rPr lang="cs-CZ" sz="1799" dirty="0">
                <a:latin typeface="Georgia" panose="02040502050405020303" pitchFamily="18" charset="0"/>
              </a:rPr>
              <a:t>učitel vytváří podmínky pro to, aby každý žák mohl dosáhnout co nejvyšší úrovně rozvoje (</a:t>
            </a:r>
            <a:r>
              <a:rPr lang="cs-CZ" sz="1799" b="1" dirty="0">
                <a:latin typeface="Georgia" panose="02040502050405020303" pitchFamily="18" charset="0"/>
              </a:rPr>
              <a:t>garant metody</a:t>
            </a:r>
            <a:r>
              <a:rPr lang="cs-CZ" sz="1799" dirty="0">
                <a:latin typeface="Georgia" panose="02040502050405020303" pitchFamily="18" charset="0"/>
              </a:rPr>
              <a:t>)</a:t>
            </a:r>
          </a:p>
          <a:p>
            <a:pPr marL="342797" indent="-342797">
              <a:buFont typeface="+mj-lt"/>
              <a:buAutoNum type="arabicPeriod"/>
            </a:pPr>
            <a:r>
              <a:rPr lang="cs-CZ" sz="1799" dirty="0">
                <a:latin typeface="Georgia" panose="02040502050405020303" pitchFamily="18" charset="0"/>
              </a:rPr>
              <a:t>inteligence je určitá oblast, která se modifikuje a obohacuje restrukturováním 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FCCA4F32-E17E-494F-BF96-0E72BF988DDD}"/>
              </a:ext>
            </a:extLst>
          </p:cNvPr>
          <p:cNvSpPr txBox="1"/>
          <p:nvPr/>
        </p:nvSpPr>
        <p:spPr>
          <a:xfrm>
            <a:off x="1586211" y="6296870"/>
            <a:ext cx="5694307" cy="3384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dirty="0">
                <a:latin typeface="Georgia" panose="02040502050405020303" pitchFamily="18" charset="0"/>
              </a:rPr>
              <a:t>Tonucci, F. </a:t>
            </a:r>
            <a:r>
              <a:rPr lang="cs-CZ" sz="1600" i="1" dirty="0">
                <a:latin typeface="Georgia" panose="02040502050405020303" pitchFamily="18" charset="0"/>
              </a:rPr>
              <a:t>Vyučovat nebo naučit? </a:t>
            </a:r>
            <a:r>
              <a:rPr lang="cs-CZ" sz="1600" dirty="0">
                <a:latin typeface="Georgia" panose="02040502050405020303" pitchFamily="18" charset="0"/>
              </a:rPr>
              <a:t>Praha, SVI PedF UK 1991.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C6ADF550-BF34-4F85-B205-D58250A662BB}"/>
              </a:ext>
            </a:extLst>
          </p:cNvPr>
          <p:cNvSpPr txBox="1"/>
          <p:nvPr/>
        </p:nvSpPr>
        <p:spPr>
          <a:xfrm>
            <a:off x="1591074" y="1510278"/>
            <a:ext cx="65149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dirty="0">
                <a:solidFill>
                  <a:srgbClr val="0070C0"/>
                </a:solidFill>
                <a:latin typeface="Georgia" panose="02040502050405020303" pitchFamily="18" charset="0"/>
              </a:rPr>
              <a:t>Transmisivní – konstruktivní vyučování</a:t>
            </a:r>
            <a:endParaRPr lang="cs-CZ" sz="2800" dirty="0"/>
          </a:p>
        </p:txBody>
      </p:sp>
      <p:sp>
        <p:nvSpPr>
          <p:cNvPr id="10" name="Nadpis 9">
            <a:extLst>
              <a:ext uri="{FF2B5EF4-FFF2-40B4-BE49-F238E27FC236}">
                <a16:creationId xmlns:a16="http://schemas.microsoft.com/office/drawing/2014/main" id="{087EA831-C1FD-4419-B9E8-5C07A900A0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599" dirty="0">
                <a:solidFill>
                  <a:srgbClr val="0070C0"/>
                </a:solidFill>
                <a:latin typeface="Georgia" pitchFamily="18" charset="0"/>
                <a:cs typeface="Times New Roman" pitchFamily="18" charset="0"/>
              </a:rPr>
              <a:t>Scholé</a:t>
            </a:r>
            <a:endParaRPr lang="cs-CZ" dirty="0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CD337071-48D4-4477-B467-2E7A558ED3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700" y="2258357"/>
            <a:ext cx="2505538" cy="152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7052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599CE1F-4317-4CF7-A8A0-4E6D56AE44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599" dirty="0">
                <a:solidFill>
                  <a:srgbClr val="0070C0"/>
                </a:solidFill>
                <a:latin typeface="Georgia" pitchFamily="18" charset="0"/>
                <a:cs typeface="Times New Roman" pitchFamily="18" charset="0"/>
              </a:rPr>
              <a:t>Scholé</a:t>
            </a:r>
            <a:endParaRPr lang="cs-CZ" dirty="0">
              <a:solidFill>
                <a:schemeClr val="tx1"/>
              </a:solidFill>
              <a:latin typeface="Georgia" panose="02040502050405020303" pitchFamily="18" charset="0"/>
            </a:endParaRPr>
          </a:p>
        </p:txBody>
      </p:sp>
      <p:pic>
        <p:nvPicPr>
          <p:cNvPr id="13" name="Zástupný obsah 12">
            <a:extLst>
              <a:ext uri="{FF2B5EF4-FFF2-40B4-BE49-F238E27FC236}">
                <a16:creationId xmlns:a16="http://schemas.microsoft.com/office/drawing/2014/main" id="{833FD946-E6AE-43D6-B703-F992683224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81281" y="2319032"/>
            <a:ext cx="4398518" cy="3198200"/>
          </a:xfr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2A9571F2-6017-4BB2-BA07-69FB009D01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4798" y="3667414"/>
            <a:ext cx="3264795" cy="735689"/>
          </a:xfrm>
          <a:prstGeom prst="rect">
            <a:avLst/>
          </a:prstGeom>
        </p:spPr>
      </p:pic>
      <p:pic>
        <p:nvPicPr>
          <p:cNvPr id="16" name="Obrázek 15" descr="Obsah obrázku muž, osoba, starší, držení&#10;&#10;Popis byl vytvořen automaticky">
            <a:extLst>
              <a:ext uri="{FF2B5EF4-FFF2-40B4-BE49-F238E27FC236}">
                <a16:creationId xmlns:a16="http://schemas.microsoft.com/office/drawing/2014/main" id="{29B89D40-2810-4078-90F6-5888DD64D4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44735" y="4655706"/>
            <a:ext cx="1227911" cy="1293574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E0356F76-BF07-4AAC-BC68-0FC4C9FC1224}"/>
              </a:ext>
            </a:extLst>
          </p:cNvPr>
          <p:cNvSpPr txBox="1"/>
          <p:nvPr/>
        </p:nvSpPr>
        <p:spPr>
          <a:xfrm>
            <a:off x="6974461" y="2421662"/>
            <a:ext cx="334054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French Script MT" panose="03020402040607040605" pitchFamily="66" charset="0"/>
              </a:rPr>
              <a:t>U</a:t>
            </a:r>
            <a:r>
              <a:rPr lang="cs-CZ" sz="2000" dirty="0">
                <a:latin typeface="French Script MT" panose="03020402040607040605" pitchFamily="66" charset="0"/>
              </a:rPr>
              <a:t>	</a:t>
            </a:r>
            <a:r>
              <a:rPr lang="cs-CZ" sz="2000" dirty="0">
                <a:latin typeface="Georgia" panose="02040502050405020303" pitchFamily="18" charset="0"/>
              </a:rPr>
              <a:t>učitelé matematiky</a:t>
            </a:r>
            <a:endParaRPr lang="cs-CZ" sz="2000" dirty="0">
              <a:latin typeface="French Script MT" panose="03020402040607040605" pitchFamily="66" charset="0"/>
            </a:endParaRPr>
          </a:p>
          <a:p>
            <a:r>
              <a:rPr lang="cs-CZ" sz="2000" dirty="0">
                <a:latin typeface="Georgia" panose="02040502050405020303" pitchFamily="18" charset="0"/>
              </a:rPr>
              <a:t>U	dobří učitelé</a:t>
            </a:r>
          </a:p>
          <a:p>
            <a:r>
              <a:rPr lang="cs-CZ" sz="2000" dirty="0">
                <a:latin typeface="Georgia" panose="02040502050405020303" pitchFamily="18" charset="0"/>
              </a:rPr>
              <a:t>M	dobří matematici</a:t>
            </a:r>
          </a:p>
        </p:txBody>
      </p:sp>
      <p:pic>
        <p:nvPicPr>
          <p:cNvPr id="1031" name="Picture 7" descr="Image result for stanislav štech">
            <a:extLst>
              <a:ext uri="{FF2B5EF4-FFF2-40B4-BE49-F238E27FC236}">
                <a16:creationId xmlns:a16="http://schemas.microsoft.com/office/drawing/2014/main" id="{51D57FAB-293B-4EE3-9497-F49E652E3F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2013" y="4655706"/>
            <a:ext cx="1400671" cy="1400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ovéPole 14">
            <a:extLst>
              <a:ext uri="{FF2B5EF4-FFF2-40B4-BE49-F238E27FC236}">
                <a16:creationId xmlns:a16="http://schemas.microsoft.com/office/drawing/2014/main" id="{B9A2C714-C0C2-4B8F-967D-AFA46511703C}"/>
              </a:ext>
            </a:extLst>
          </p:cNvPr>
          <p:cNvSpPr txBox="1"/>
          <p:nvPr/>
        </p:nvSpPr>
        <p:spPr>
          <a:xfrm>
            <a:off x="1596514" y="1616219"/>
            <a:ext cx="671764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400" dirty="0">
                <a:solidFill>
                  <a:srgbClr val="0070C0"/>
                </a:solidFill>
                <a:latin typeface="Georgia" panose="02040502050405020303" pitchFamily="18" charset="0"/>
              </a:rPr>
              <a:t>Dobrý matematik a dobrý učitel matematiky</a:t>
            </a:r>
            <a:r>
              <a:rPr lang="cs-CZ" dirty="0">
                <a:solidFill>
                  <a:schemeClr val="tx1"/>
                </a:solidFill>
                <a:latin typeface="Georgia" panose="02040502050405020303" pitchFamily="18" charset="0"/>
              </a:rPr>
              <a:t>.</a:t>
            </a:r>
            <a:endParaRPr lang="cs-CZ" dirty="0"/>
          </a:p>
        </p:txBody>
      </p:sp>
      <p:sp>
        <p:nvSpPr>
          <p:cNvPr id="17" name="TextovéPole 16">
            <a:extLst>
              <a:ext uri="{FF2B5EF4-FFF2-40B4-BE49-F238E27FC236}">
                <a16:creationId xmlns:a16="http://schemas.microsoft.com/office/drawing/2014/main" id="{56A1F5CD-0628-4955-8ECF-24710FBD3A3C}"/>
              </a:ext>
            </a:extLst>
          </p:cNvPr>
          <p:cNvSpPr txBox="1"/>
          <p:nvPr/>
        </p:nvSpPr>
        <p:spPr>
          <a:xfrm>
            <a:off x="6134054" y="2134366"/>
            <a:ext cx="52685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>
                <a:latin typeface="French Script MT" panose="03020402040607040605" pitchFamily="66" charset="0"/>
              </a:rPr>
              <a:t>U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61218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FDC16EB-231A-412B-B33A-FAB8DE0736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LI" dirty="0">
                <a:solidFill>
                  <a:srgbClr val="0070C0"/>
                </a:solidFill>
                <a:latin typeface="Georgia" panose="02040502050405020303" pitchFamily="18" charset="0"/>
              </a:rPr>
              <a:t>Schol</a:t>
            </a:r>
            <a:r>
              <a:rPr lang="cs-CZ" dirty="0">
                <a:solidFill>
                  <a:srgbClr val="0070C0"/>
                </a:solidFill>
                <a:latin typeface="Georgia" panose="02040502050405020303" pitchFamily="18" charset="0"/>
              </a:rPr>
              <a:t>é</a:t>
            </a:r>
          </a:p>
        </p:txBody>
      </p:sp>
      <p:sp>
        <p:nvSpPr>
          <p:cNvPr id="3" name="Obdélník 2">
            <a:extLst>
              <a:ext uri="{FF2B5EF4-FFF2-40B4-BE49-F238E27FC236}">
                <a16:creationId xmlns:a16="http://schemas.microsoft.com/office/drawing/2014/main" id="{52FB4840-AF55-4BE6-8626-53CECCDB7750}"/>
              </a:ext>
            </a:extLst>
          </p:cNvPr>
          <p:cNvSpPr/>
          <p:nvPr/>
        </p:nvSpPr>
        <p:spPr>
          <a:xfrm>
            <a:off x="1583782" y="1556792"/>
            <a:ext cx="969520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542925"/>
            <a:r>
              <a:rPr lang="cs-CZ" sz="2000" dirty="0">
                <a:latin typeface="Georgia" pitchFamily="18" charset="0"/>
              </a:rPr>
              <a:t>„K čemu je nějaké vědy prakticky potřeba, to ptá se střízlivě lidstvo i jednotlivec na malém stupni kultury, kde je zájem pouze o hmotné potřeby. Čeho každý absolvent střední školy potřebuje, jest, aby se dovedl oholit, a tomu se na střední škole nenaučí.“                                                           </a:t>
            </a:r>
            <a:r>
              <a:rPr lang="cs-CZ" sz="1400" dirty="0">
                <a:solidFill>
                  <a:srgbClr val="0070C0"/>
                </a:solidFill>
                <a:latin typeface="Georgia" pitchFamily="18" charset="0"/>
              </a:rPr>
              <a:t>ČAPEK, Emil. </a:t>
            </a:r>
            <a:r>
              <a:rPr lang="cs-CZ" sz="1400" i="1" dirty="0">
                <a:solidFill>
                  <a:srgbClr val="0070C0"/>
                </a:solidFill>
                <a:latin typeface="Georgia" pitchFamily="18" charset="0"/>
              </a:rPr>
              <a:t>100 hlasů o reformě. </a:t>
            </a:r>
            <a:r>
              <a:rPr lang="cs-CZ" sz="1400" dirty="0">
                <a:solidFill>
                  <a:srgbClr val="0070C0"/>
                </a:solidFill>
                <a:latin typeface="Georgia" pitchFamily="18" charset="0"/>
              </a:rPr>
              <a:t>Praha: Nové Čechy, 1930</a:t>
            </a:r>
            <a:endParaRPr lang="cs-CZ" sz="1400" i="1" dirty="0">
              <a:solidFill>
                <a:srgbClr val="0070C0"/>
              </a:solidFill>
              <a:latin typeface="Georgia" pitchFamily="18" charset="0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6C567634-454B-4F46-97EB-D82118A544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1606" y="3019386"/>
            <a:ext cx="1804572" cy="2420322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08F998CA-2872-4855-9A5D-17B6A061D385}"/>
              </a:ext>
            </a:extLst>
          </p:cNvPr>
          <p:cNvSpPr txBox="1"/>
          <p:nvPr/>
        </p:nvSpPr>
        <p:spPr>
          <a:xfrm>
            <a:off x="1583782" y="5604842"/>
            <a:ext cx="2844048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800" b="1" dirty="0">
                <a:solidFill>
                  <a:srgbClr val="0070C0"/>
                </a:solidFill>
                <a:latin typeface="Georgia" pitchFamily="18" charset="0"/>
              </a:rPr>
              <a:t>PhDr. Vladimír Buben</a:t>
            </a:r>
          </a:p>
          <a:p>
            <a:r>
              <a:rPr lang="cs-CZ" sz="1400" dirty="0">
                <a:solidFill>
                  <a:srgbClr val="0070C0"/>
                </a:solidFill>
                <a:latin typeface="Georgia" pitchFamily="18" charset="0"/>
              </a:rPr>
              <a:t>docent srovnávací mluvnice</a:t>
            </a:r>
          </a:p>
          <a:p>
            <a:r>
              <a:rPr lang="cs-CZ" sz="1400" dirty="0">
                <a:solidFill>
                  <a:srgbClr val="0070C0"/>
                </a:solidFill>
                <a:latin typeface="Georgia" pitchFamily="18" charset="0"/>
              </a:rPr>
              <a:t>jazyků románských UK</a:t>
            </a:r>
            <a:endParaRPr lang="cs-CZ" sz="1400" dirty="0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284EAFDF-C0CC-499E-B15C-9D81C0BF063B}"/>
              </a:ext>
            </a:extLst>
          </p:cNvPr>
          <p:cNvSpPr txBox="1"/>
          <p:nvPr/>
        </p:nvSpPr>
        <p:spPr>
          <a:xfrm>
            <a:off x="6245899" y="5661248"/>
            <a:ext cx="46698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dirty="0">
                <a:solidFill>
                  <a:srgbClr val="0070C0"/>
                </a:solidFill>
                <a:latin typeface="Georgia" panose="02040502050405020303" pitchFamily="18" charset="0"/>
              </a:rPr>
              <a:t>K čemu to budu potřebovat?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B3E357AC-68DB-4965-A9BC-EEFCEB1475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8705" y="3035878"/>
            <a:ext cx="1364208" cy="2080889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AA5AF0D4-854E-4BF4-B973-4CF7634EF0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25742" y="3035878"/>
            <a:ext cx="1593385" cy="2112403"/>
          </a:xfrm>
          <a:prstGeom prst="rect">
            <a:avLst/>
          </a:prstGeom>
        </p:spPr>
      </p:pic>
      <p:pic>
        <p:nvPicPr>
          <p:cNvPr id="9" name="Obrázek 8" descr="Příhoda 1.jpg">
            <a:extLst>
              <a:ext uri="{FF2B5EF4-FFF2-40B4-BE49-F238E27FC236}">
                <a16:creationId xmlns:a16="http://schemas.microsoft.com/office/drawing/2014/main" id="{16DA7382-99D4-47FA-B830-CF6813FCF92E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395164" y="3035878"/>
            <a:ext cx="1684173" cy="2080889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6D70EF62-FDBF-4836-86E4-960C81099CB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47605" y="3035878"/>
            <a:ext cx="1845063" cy="2408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0248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9079399-E69F-4E59-90D6-599A44C62F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599" dirty="0">
                <a:solidFill>
                  <a:srgbClr val="0070C0"/>
                </a:solidFill>
                <a:latin typeface="Georgia" pitchFamily="18" charset="0"/>
                <a:cs typeface="Times New Roman" pitchFamily="18" charset="0"/>
              </a:rPr>
              <a:t>Scholé</a:t>
            </a:r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009A044C-76A8-4121-8663-270EA3B026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3436" y="3527766"/>
            <a:ext cx="4284952" cy="1721805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97614D89-78D6-4C44-9AAC-B54EA5444349}"/>
              </a:ext>
            </a:extLst>
          </p:cNvPr>
          <p:cNvSpPr txBox="1"/>
          <p:nvPr/>
        </p:nvSpPr>
        <p:spPr>
          <a:xfrm>
            <a:off x="1519022" y="6142955"/>
            <a:ext cx="61045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>
                <a:latin typeface="Georgia" panose="02040502050405020303" pitchFamily="18" charset="0"/>
              </a:rPr>
              <a:t>PINC, Zdeněk. </a:t>
            </a:r>
            <a:r>
              <a:rPr lang="cs-CZ" sz="1400" i="1" dirty="0">
                <a:latin typeface="Georgia" panose="02040502050405020303" pitchFamily="18" charset="0"/>
              </a:rPr>
              <a:t>Fragmenty k filosofii výchovy. </a:t>
            </a:r>
            <a:r>
              <a:rPr lang="cs-CZ" sz="1400" dirty="0">
                <a:latin typeface="Georgia" panose="02040502050405020303" pitchFamily="18" charset="0"/>
              </a:rPr>
              <a:t>Praha: OIKOYMENH, 1999.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6221C54C-40CD-4009-859C-4B06639F1BD0}"/>
              </a:ext>
            </a:extLst>
          </p:cNvPr>
          <p:cNvSpPr txBox="1"/>
          <p:nvPr/>
        </p:nvSpPr>
        <p:spPr>
          <a:xfrm>
            <a:off x="1504966" y="5777905"/>
            <a:ext cx="98260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latin typeface="Georgia" panose="02040502050405020303" pitchFamily="18" charset="0"/>
              </a:rPr>
              <a:t>Přečíst text na s. 10-13, vzdělání a kvalifikace, celoživotní vzdělávání, scholé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6E0A50DC-0A8C-4A50-B86B-69DDD11873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3436" y="1659313"/>
            <a:ext cx="4284952" cy="1885379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6593DD86-0B2A-4D06-B70C-C430ABBA11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80031" y="1667029"/>
            <a:ext cx="2357348" cy="3418155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D520CC90-9902-4BA4-9EB7-AF23E200DA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42358" y="3779517"/>
            <a:ext cx="1991964" cy="1325561"/>
          </a:xfrm>
          <a:prstGeom prst="rect">
            <a:avLst/>
          </a:prstGeom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A9CDFFD5-9B23-432C-9598-A94289EF5F6B}"/>
              </a:ext>
            </a:extLst>
          </p:cNvPr>
          <p:cNvSpPr txBox="1"/>
          <p:nvPr/>
        </p:nvSpPr>
        <p:spPr>
          <a:xfrm flipH="1">
            <a:off x="8600278" y="1688176"/>
            <a:ext cx="28210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>
                <a:latin typeface="Georgia" panose="02040502050405020303" pitchFamily="18" charset="0"/>
              </a:rPr>
              <a:t>UK</a:t>
            </a:r>
          </a:p>
          <a:p>
            <a:r>
              <a:rPr lang="cs-CZ" sz="1600" dirty="0">
                <a:latin typeface="Georgia" panose="02040502050405020303" pitchFamily="18" charset="0"/>
              </a:rPr>
              <a:t>Fakulta humanitních studií</a:t>
            </a:r>
          </a:p>
          <a:p>
            <a:r>
              <a:rPr lang="cs-CZ" sz="1600" dirty="0">
                <a:latin typeface="Georgia" panose="02040502050405020303" pitchFamily="18" charset="0"/>
              </a:rPr>
              <a:t>Katedra filosofie</a:t>
            </a:r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id="{05ADF3B6-6ECE-41CE-B3A8-6B67C59EB9B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42358" y="2611506"/>
            <a:ext cx="1127858" cy="1085182"/>
          </a:xfrm>
          <a:prstGeom prst="rect">
            <a:avLst/>
          </a:prstGeom>
        </p:spPr>
      </p:pic>
      <p:sp>
        <p:nvSpPr>
          <p:cNvPr id="13" name="TextovéPole 12">
            <a:extLst>
              <a:ext uri="{FF2B5EF4-FFF2-40B4-BE49-F238E27FC236}">
                <a16:creationId xmlns:a16="http://schemas.microsoft.com/office/drawing/2014/main" id="{A44529DA-1382-4F8B-8A87-3719B03F9E94}"/>
              </a:ext>
            </a:extLst>
          </p:cNvPr>
          <p:cNvSpPr txBox="1"/>
          <p:nvPr/>
        </p:nvSpPr>
        <p:spPr>
          <a:xfrm>
            <a:off x="8600278" y="5205962"/>
            <a:ext cx="2972289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>
                <a:solidFill>
                  <a:srgbClr val="0070C0"/>
                </a:solidFill>
                <a:latin typeface="Georgia" panose="02040502050405020303" pitchFamily="18" charset="0"/>
              </a:rPr>
              <a:t>doc. PhDr. Zdeněk Pinc</a:t>
            </a:r>
          </a:p>
          <a:p>
            <a:pPr algn="ctr"/>
            <a:r>
              <a:rPr lang="cs-CZ" sz="1600" dirty="0">
                <a:solidFill>
                  <a:srgbClr val="0070C0"/>
                </a:solidFill>
                <a:latin typeface="Georgia" panose="02040502050405020303" pitchFamily="18" charset="0"/>
              </a:rPr>
              <a:t>(</a:t>
            </a:r>
            <a:r>
              <a:rPr lang="en-GB" sz="1600" dirty="0">
                <a:solidFill>
                  <a:srgbClr val="0070C0"/>
                </a:solidFill>
                <a:latin typeface="Georgia" panose="02040502050405020303" pitchFamily="18" charset="0"/>
              </a:rPr>
              <a:t>*</a:t>
            </a:r>
            <a:r>
              <a:rPr lang="cs-CZ" sz="1600" dirty="0">
                <a:solidFill>
                  <a:srgbClr val="0070C0"/>
                </a:solidFill>
                <a:latin typeface="Georgia" panose="02040502050405020303" pitchFamily="18" charset="0"/>
              </a:rPr>
              <a:t>1945)</a:t>
            </a:r>
          </a:p>
        </p:txBody>
      </p:sp>
    </p:spTree>
    <p:extLst>
      <p:ext uri="{BB962C8B-B14F-4D97-AF65-F5344CB8AC3E}">
        <p14:creationId xmlns:p14="http://schemas.microsoft.com/office/powerpoint/2010/main" val="3489728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629916" y="309536"/>
            <a:ext cx="10512862" cy="697905"/>
          </a:xfrm>
        </p:spPr>
        <p:txBody>
          <a:bodyPr>
            <a:noAutofit/>
          </a:bodyPr>
          <a:lstStyle/>
          <a:p>
            <a:pPr algn="l"/>
            <a:r>
              <a:rPr lang="cs-CZ" sz="3599" dirty="0">
                <a:solidFill>
                  <a:srgbClr val="0070C0"/>
                </a:solidFill>
                <a:latin typeface="Georgia" pitchFamily="18" charset="0"/>
              </a:rPr>
              <a:t>Scholé</a:t>
            </a:r>
            <a:endParaRPr lang="cs-CZ" sz="3599" dirty="0"/>
          </a:p>
        </p:txBody>
      </p:sp>
      <p:sp>
        <p:nvSpPr>
          <p:cNvPr id="3" name="TextovéPole 2"/>
          <p:cNvSpPr txBox="1"/>
          <p:nvPr/>
        </p:nvSpPr>
        <p:spPr>
          <a:xfrm>
            <a:off x="1629916" y="1065237"/>
            <a:ext cx="9871974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179946" defTabSz="179946">
              <a:buFont typeface="Arial" pitchFamily="34" charset="0"/>
              <a:buChar char="•"/>
            </a:pPr>
            <a:r>
              <a:rPr lang="cs-CZ" sz="1600" dirty="0">
                <a:latin typeface="Georgia" pitchFamily="18" charset="0"/>
              </a:rPr>
              <a:t>výraz škola je odvozen od řeckého slova </a:t>
            </a:r>
            <a:r>
              <a:rPr lang="cs-CZ" sz="1600" dirty="0">
                <a:solidFill>
                  <a:srgbClr val="0070C0"/>
                </a:solidFill>
                <a:latin typeface="Georgia" pitchFamily="18" charset="0"/>
              </a:rPr>
              <a:t>SCHOLÉ (</a:t>
            </a:r>
            <a:r>
              <a:rPr lang="el-GR" sz="1600" dirty="0">
                <a:solidFill>
                  <a:srgbClr val="0070C0"/>
                </a:solidFill>
                <a:latin typeface="Georgia" pitchFamily="18" charset="0"/>
              </a:rPr>
              <a:t>σχολή</a:t>
            </a:r>
            <a:r>
              <a:rPr lang="cs-CZ" sz="1600" dirty="0">
                <a:solidFill>
                  <a:srgbClr val="0070C0"/>
                </a:solidFill>
                <a:latin typeface="Georgia" pitchFamily="18" charset="0"/>
              </a:rPr>
              <a:t>), </a:t>
            </a:r>
            <a:r>
              <a:rPr lang="cs-CZ" sz="1600" dirty="0">
                <a:latin typeface="Georgia" pitchFamily="18" charset="0"/>
              </a:rPr>
              <a:t>jehož doslovný 	překlad je </a:t>
            </a:r>
            <a:r>
              <a:rPr lang="cs-CZ" sz="1600" dirty="0">
                <a:solidFill>
                  <a:srgbClr val="0070C0"/>
                </a:solidFill>
                <a:latin typeface="Georgia" pitchFamily="18" charset="0"/>
              </a:rPr>
              <a:t>„prázdeň“</a:t>
            </a:r>
          </a:p>
          <a:p>
            <a:pPr indent="-179946">
              <a:buFont typeface="Arial" pitchFamily="34" charset="0"/>
              <a:buChar char="•"/>
            </a:pPr>
            <a:r>
              <a:rPr lang="cs-CZ" sz="1600" dirty="0">
                <a:latin typeface="Georgia" pitchFamily="18" charset="0"/>
              </a:rPr>
              <a:t>je prostorem, kde člověk není zaneprázdněn denním shonem a ruchem </a:t>
            </a:r>
          </a:p>
          <a:p>
            <a:pPr indent="-179946" defTabSz="179946">
              <a:buFont typeface="Arial" pitchFamily="34" charset="0"/>
              <a:buChar char="•"/>
            </a:pPr>
            <a:r>
              <a:rPr lang="cs-CZ" sz="1600" dirty="0">
                <a:solidFill>
                  <a:srgbClr val="0070C0"/>
                </a:solidFill>
                <a:latin typeface="Georgia" pitchFamily="18" charset="0"/>
              </a:rPr>
              <a:t>SCHOLÉ</a:t>
            </a:r>
            <a:r>
              <a:rPr lang="cs-CZ" sz="1600" dirty="0">
                <a:latin typeface="Georgia" pitchFamily="18" charset="0"/>
              </a:rPr>
              <a:t> je příležitost pro cosi nevšedního, pro cosi nedělního</a:t>
            </a:r>
            <a:endParaRPr lang="en-GB" sz="1600" dirty="0">
              <a:latin typeface="Georgia" pitchFamily="18" charset="0"/>
            </a:endParaRPr>
          </a:p>
          <a:p>
            <a:pPr indent="-179946" defTabSz="179946">
              <a:buFont typeface="Arial" pitchFamily="34" charset="0"/>
              <a:buChar char="•"/>
            </a:pPr>
            <a:r>
              <a:rPr lang="cs-CZ" sz="1600" i="1" dirty="0">
                <a:latin typeface="Georgia" pitchFamily="18" charset="0"/>
              </a:rPr>
              <a:t>Český výraz „neděle“ poukazuje na nedělání, tedy k prázdni – </a:t>
            </a:r>
            <a:r>
              <a:rPr lang="cs-CZ" sz="1600" i="1" dirty="0">
                <a:solidFill>
                  <a:srgbClr val="0070C0"/>
                </a:solidFill>
                <a:latin typeface="Georgia" pitchFamily="18" charset="0"/>
              </a:rPr>
              <a:t>SCHOLÉ</a:t>
            </a:r>
            <a:endParaRPr lang="cs-CZ" sz="1600" i="1" dirty="0">
              <a:latin typeface="Georgia" pitchFamily="18" charset="0"/>
            </a:endParaRPr>
          </a:p>
          <a:p>
            <a:pPr indent="-179946">
              <a:buFont typeface="Arial" pitchFamily="34" charset="0"/>
              <a:buChar char="•"/>
            </a:pPr>
            <a:r>
              <a:rPr lang="cs-CZ" sz="1600" dirty="0">
                <a:latin typeface="Georgia" pitchFamily="18" charset="0"/>
              </a:rPr>
              <a:t>antická </a:t>
            </a:r>
            <a:r>
              <a:rPr lang="cs-CZ" sz="1600" dirty="0">
                <a:solidFill>
                  <a:srgbClr val="0070C0"/>
                </a:solidFill>
                <a:latin typeface="Georgia" pitchFamily="18" charset="0"/>
              </a:rPr>
              <a:t>„scholé” </a:t>
            </a:r>
            <a:r>
              <a:rPr lang="cs-CZ" sz="1600" dirty="0">
                <a:latin typeface="Georgia" pitchFamily="18" charset="0"/>
              </a:rPr>
              <a:t>nebyla o praktické přípravě na každodenní život</a:t>
            </a:r>
          </a:p>
          <a:p>
            <a:pPr indent="-179946" defTabSz="179946">
              <a:buFont typeface="Arial" pitchFamily="34" charset="0"/>
              <a:buChar char="•"/>
            </a:pPr>
            <a:r>
              <a:rPr lang="cs-CZ" sz="1600" dirty="0">
                <a:latin typeface="Georgia" pitchFamily="18" charset="0"/>
              </a:rPr>
              <a:t>byla místem, kde se volně diskutovalo a polemizovalo, a to bez ohledu na 	praktický užitek těchto diskusí</a:t>
            </a:r>
          </a:p>
          <a:p>
            <a:pPr indent="-179946" defTabSz="179946">
              <a:buFont typeface="Arial" pitchFamily="34" charset="0"/>
              <a:buChar char="•"/>
            </a:pPr>
            <a:r>
              <a:rPr lang="cs-CZ" sz="1600" dirty="0">
                <a:latin typeface="Georgia" pitchFamily="18" charset="0"/>
              </a:rPr>
              <a:t>příprava pro všednodenní činnosti se </a:t>
            </a:r>
            <a:r>
              <a:rPr lang="cs-CZ" sz="1600" i="1" dirty="0">
                <a:solidFill>
                  <a:srgbClr val="0070C0"/>
                </a:solidFill>
                <a:latin typeface="Georgia" pitchFamily="18" charset="0"/>
              </a:rPr>
              <a:t>sensu stricto </a:t>
            </a:r>
            <a:r>
              <a:rPr lang="cs-CZ" sz="1600" dirty="0">
                <a:latin typeface="Georgia" pitchFamily="18" charset="0"/>
              </a:rPr>
              <a:t>nepovažuje za školu</a:t>
            </a:r>
          </a:p>
          <a:p>
            <a:pPr indent="-179946" defTabSz="179946">
              <a:buFont typeface="Arial" pitchFamily="34" charset="0"/>
              <a:buChar char="•"/>
            </a:pPr>
            <a:r>
              <a:rPr lang="cs-CZ" sz="1600" dirty="0">
                <a:latin typeface="Georgia" pitchFamily="18" charset="0"/>
              </a:rPr>
              <a:t>ani výchovné projekty na počátku novověku nemají ještě povahu dnešní školy</a:t>
            </a:r>
          </a:p>
          <a:p>
            <a:pPr indent="-179946" defTabSz="179946">
              <a:buFont typeface="Arial" pitchFamily="34" charset="0"/>
              <a:buChar char="•"/>
            </a:pPr>
            <a:r>
              <a:rPr lang="cs-CZ" sz="1600" dirty="0">
                <a:latin typeface="Georgia" pitchFamily="18" charset="0"/>
              </a:rPr>
              <a:t>ani u </a:t>
            </a:r>
            <a:r>
              <a:rPr lang="cs-CZ" sz="1600" dirty="0">
                <a:solidFill>
                  <a:srgbClr val="0070C0"/>
                </a:solidFill>
                <a:latin typeface="Georgia" pitchFamily="18" charset="0"/>
              </a:rPr>
              <a:t>Luthera </a:t>
            </a:r>
            <a:r>
              <a:rPr lang="cs-CZ" sz="1600" dirty="0">
                <a:latin typeface="Georgia" pitchFamily="18" charset="0"/>
              </a:rPr>
              <a:t>a </a:t>
            </a:r>
            <a:r>
              <a:rPr lang="cs-CZ" sz="1600" dirty="0">
                <a:solidFill>
                  <a:srgbClr val="0070C0"/>
                </a:solidFill>
                <a:latin typeface="Georgia" pitchFamily="18" charset="0"/>
              </a:rPr>
              <a:t>Komenského</a:t>
            </a:r>
            <a:r>
              <a:rPr lang="cs-CZ" sz="1600" dirty="0">
                <a:latin typeface="Georgia" pitchFamily="18" charset="0"/>
              </a:rPr>
              <a:t> </a:t>
            </a:r>
            <a:r>
              <a:rPr lang="cs-CZ" sz="1600" u="sng" dirty="0">
                <a:latin typeface="Georgia" pitchFamily="18" charset="0"/>
              </a:rPr>
              <a:t>není účelem školy příprava pro</a:t>
            </a:r>
            <a:r>
              <a:rPr lang="en-GB" sz="1600" u="sng" dirty="0">
                <a:latin typeface="Georgia" pitchFamily="18" charset="0"/>
              </a:rPr>
              <a:t> </a:t>
            </a:r>
            <a:r>
              <a:rPr lang="cs-CZ" sz="1600" u="sng" dirty="0">
                <a:latin typeface="Georgia" pitchFamily="18" charset="0"/>
              </a:rPr>
              <a:t>praktické, zaměstnanecké životní úkoly</a:t>
            </a:r>
          </a:p>
          <a:p>
            <a:pPr indent="-179946" defTabSz="179946">
              <a:buFont typeface="Arial" pitchFamily="34" charset="0"/>
              <a:buChar char="•"/>
            </a:pPr>
            <a:r>
              <a:rPr lang="cs-CZ" sz="1600" dirty="0">
                <a:latin typeface="Georgia" pitchFamily="18" charset="0"/>
              </a:rPr>
              <a:t>ani v počátcích osvícenství tomu nebylo jinak – i zde všeobecná osvěta má sloužit 	všeobecnému 	zušlechtění lidstva</a:t>
            </a:r>
          </a:p>
          <a:p>
            <a:pPr indent="-179946" defTabSz="179946">
              <a:buFont typeface="Arial" pitchFamily="34" charset="0"/>
              <a:buChar char="•"/>
            </a:pPr>
            <a:r>
              <a:rPr lang="cs-CZ" sz="1600" dirty="0">
                <a:solidFill>
                  <a:srgbClr val="0070C0"/>
                </a:solidFill>
                <a:latin typeface="Georgia" pitchFamily="18" charset="0"/>
              </a:rPr>
              <a:t>teprve v 19. století </a:t>
            </a:r>
            <a:r>
              <a:rPr lang="cs-CZ" sz="1600" dirty="0">
                <a:latin typeface="Georgia" pitchFamily="18" charset="0"/>
              </a:rPr>
              <a:t>– v souvislosti s vnikáním vědy do výrobní </a:t>
            </a:r>
          </a:p>
          <a:p>
            <a:pPr defTabSz="179946"/>
            <a:r>
              <a:rPr lang="cs-CZ" sz="1600" dirty="0">
                <a:latin typeface="Georgia" pitchFamily="18" charset="0"/>
              </a:rPr>
              <a:t>   praxe a 	v souvislosti s etatizací  	společenských struktur –  se</a:t>
            </a:r>
          </a:p>
          <a:p>
            <a:pPr defTabSz="179946"/>
            <a:r>
              <a:rPr lang="cs-CZ" sz="1600" dirty="0">
                <a:solidFill>
                  <a:srgbClr val="0070C0"/>
                </a:solidFill>
                <a:latin typeface="Georgia" pitchFamily="18" charset="0"/>
              </a:rPr>
              <a:t>   škola stává záležitostí nutné přípravy pro všednodenní život, </a:t>
            </a:r>
          </a:p>
          <a:p>
            <a:pPr defTabSz="179946"/>
            <a:r>
              <a:rPr lang="cs-CZ" sz="1600" dirty="0">
                <a:solidFill>
                  <a:srgbClr val="0070C0"/>
                </a:solidFill>
                <a:latin typeface="Georgia" pitchFamily="18" charset="0"/>
              </a:rPr>
              <a:t>   pro možnost 	účasti občana na výrobě a správě</a:t>
            </a:r>
          </a:p>
          <a:p>
            <a:pPr defTabSz="179946"/>
            <a:r>
              <a:rPr lang="cs-CZ" sz="1600" i="1" dirty="0">
                <a:solidFill>
                  <a:srgbClr val="0070C0"/>
                </a:solidFill>
                <a:latin typeface="Georgia" pitchFamily="18" charset="0"/>
              </a:rPr>
              <a:t>   (sensu stricto</a:t>
            </a:r>
            <a:r>
              <a:rPr lang="cs-CZ" sz="1600" dirty="0">
                <a:solidFill>
                  <a:srgbClr val="0070C0"/>
                </a:solidFill>
                <a:latin typeface="Georgia" pitchFamily="18" charset="0"/>
              </a:rPr>
              <a:t>	</a:t>
            </a:r>
            <a:r>
              <a:rPr lang="cs-CZ" sz="1600" dirty="0">
                <a:latin typeface="Georgia" pitchFamily="18" charset="0"/>
              </a:rPr>
              <a:t>v užším slova smyslu)</a:t>
            </a:r>
          </a:p>
          <a:p>
            <a:pPr indent="-179946" defTabSz="179946"/>
            <a:r>
              <a:rPr lang="cs-CZ" sz="1200" dirty="0">
                <a:latin typeface="Georgia" pitchFamily="18" charset="0"/>
              </a:rPr>
              <a:t>	</a:t>
            </a:r>
          </a:p>
          <a:p>
            <a:pPr indent="-179946" defTabSz="179946"/>
            <a:endParaRPr lang="cs-CZ" sz="1200" dirty="0">
              <a:latin typeface="Georgia" pitchFamily="18" charset="0"/>
            </a:endParaRPr>
          </a:p>
          <a:p>
            <a:pPr indent="-179946" defTabSz="179946"/>
            <a:endParaRPr lang="cs-CZ" sz="1200" dirty="0">
              <a:latin typeface="Georgia" pitchFamily="18" charset="0"/>
            </a:endParaRPr>
          </a:p>
          <a:p>
            <a:pPr indent="-179946" defTabSz="179946"/>
            <a:endParaRPr lang="cs-CZ" sz="1200" dirty="0">
              <a:latin typeface="Georgia" pitchFamily="18" charset="0"/>
            </a:endParaRPr>
          </a:p>
          <a:p>
            <a:pPr indent="-179946" defTabSz="179946"/>
            <a:endParaRPr lang="cs-CZ" sz="1200" dirty="0">
              <a:latin typeface="Georgia" pitchFamily="18" charset="0"/>
            </a:endParaRPr>
          </a:p>
          <a:p>
            <a:pPr indent="-179946" defTabSz="179946"/>
            <a:endParaRPr lang="cs-CZ" sz="1200" dirty="0">
              <a:latin typeface="Georgia" pitchFamily="18" charset="0"/>
            </a:endParaRPr>
          </a:p>
          <a:p>
            <a:pPr indent="-179946" defTabSz="179946"/>
            <a:r>
              <a:rPr lang="cs-CZ" sz="1200" dirty="0">
                <a:latin typeface="Georgia" pitchFamily="18" charset="0"/>
              </a:rPr>
              <a:t>    </a:t>
            </a:r>
            <a:r>
              <a:rPr lang="cs-CZ" sz="1600" dirty="0">
                <a:latin typeface="Georgia" pitchFamily="18" charset="0"/>
              </a:rPr>
              <a:t>PALOUŠ, Radim. </a:t>
            </a:r>
            <a:r>
              <a:rPr lang="cs-CZ" sz="1600" i="1" dirty="0">
                <a:latin typeface="Georgia" pitchFamily="18" charset="0"/>
              </a:rPr>
              <a:t> Světověk. </a:t>
            </a:r>
            <a:r>
              <a:rPr lang="cs-CZ" sz="1600" dirty="0">
                <a:latin typeface="Georgia" pitchFamily="18" charset="0"/>
              </a:rPr>
              <a:t>Praha: Vyšehrad, 1990.</a:t>
            </a:r>
            <a:endParaRPr lang="cs-CZ" sz="1400" dirty="0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8E8C50FD-7F67-472C-B6A1-73B85570DC8C}"/>
              </a:ext>
            </a:extLst>
          </p:cNvPr>
          <p:cNvSpPr txBox="1"/>
          <p:nvPr/>
        </p:nvSpPr>
        <p:spPr>
          <a:xfrm>
            <a:off x="2127662" y="5229200"/>
            <a:ext cx="43074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>
                <a:solidFill>
                  <a:srgbClr val="0070C0"/>
                </a:solidFill>
                <a:latin typeface="Georgia" panose="02040502050405020303" pitchFamily="18" charset="0"/>
              </a:rPr>
              <a:t>prof. PhDr. Radim Palouš, dr. h. c.</a:t>
            </a:r>
          </a:p>
          <a:p>
            <a:pPr algn="ctr"/>
            <a:r>
              <a:rPr lang="cs-CZ" dirty="0">
                <a:solidFill>
                  <a:srgbClr val="0070C0"/>
                </a:solidFill>
                <a:latin typeface="Georgia" panose="02040502050405020303" pitchFamily="18" charset="0"/>
              </a:rPr>
              <a:t> (1924-2015)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14B43DEE-042F-4B92-9DD7-81AC6B2442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96783" y="3804745"/>
            <a:ext cx="2055826" cy="2646581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CE740AB2-3B08-4777-A21B-9581B0D648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01173" y="3804745"/>
            <a:ext cx="1572968" cy="2646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25591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17948" y="727508"/>
            <a:ext cx="9183221" cy="5739066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8A5BA873-9DFE-4A1B-89AF-8B5EF1B1E9A9}"/>
              </a:ext>
            </a:extLst>
          </p:cNvPr>
          <p:cNvSpPr txBox="1"/>
          <p:nvPr/>
        </p:nvSpPr>
        <p:spPr>
          <a:xfrm>
            <a:off x="2814566" y="3073821"/>
            <a:ext cx="74563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b="1" i="1" dirty="0">
                <a:solidFill>
                  <a:srgbClr val="0070C0"/>
                </a:solidFill>
                <a:latin typeface="Georgia" pitchFamily="18" charset="0"/>
                <a:cs typeface="Times New Roman" pitchFamily="18" charset="0"/>
              </a:rPr>
              <a:t>Ούδείς άγεωμέτρητος εισίτω</a:t>
            </a:r>
            <a:endParaRPr lang="cs-CZ" sz="2800" b="1" dirty="0"/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FAB3293B-3B94-4FD5-A4E6-4C832591A3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8388" y="2204864"/>
            <a:ext cx="1764672" cy="652933"/>
          </a:xfrm>
        </p:spPr>
        <p:txBody>
          <a:bodyPr/>
          <a:lstStyle/>
          <a:p>
            <a:r>
              <a:rPr lang="cs-CZ" sz="3599" dirty="0">
                <a:solidFill>
                  <a:srgbClr val="0070C0"/>
                </a:solidFill>
                <a:latin typeface="Georgia" pitchFamily="18" charset="0"/>
                <a:cs typeface="Times New Roman" pitchFamily="18" charset="0"/>
              </a:rPr>
              <a:t>Scholé</a:t>
            </a:r>
            <a:endParaRPr lang="cs-CZ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989956" y="302314"/>
            <a:ext cx="8229600" cy="648072"/>
          </a:xfrm>
        </p:spPr>
        <p:txBody>
          <a:bodyPr>
            <a:noAutofit/>
          </a:bodyPr>
          <a:lstStyle/>
          <a:p>
            <a:pPr algn="l"/>
            <a:br>
              <a:rPr lang="cs-CZ" dirty="0">
                <a:solidFill>
                  <a:srgbClr val="0070C0"/>
                </a:solidFill>
                <a:latin typeface="Georgia" pitchFamily="18" charset="0"/>
                <a:cs typeface="Times New Roman" pitchFamily="18" charset="0"/>
              </a:rPr>
            </a:br>
            <a:r>
              <a:rPr kumimoji="0" lang="cs-CZ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Scholé</a:t>
            </a:r>
            <a:endParaRPr lang="cs-CZ" dirty="0">
              <a:solidFill>
                <a:srgbClr val="0070C0"/>
              </a:solidFill>
              <a:latin typeface="Georgia" pitchFamily="18" charset="0"/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1989956" y="3933056"/>
            <a:ext cx="9649072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latin typeface="Georgia" pitchFamily="18" charset="0"/>
              </a:rPr>
              <a:t>Klíčové dílo </a:t>
            </a:r>
            <a:r>
              <a:rPr lang="cs-CZ" b="1" dirty="0">
                <a:solidFill>
                  <a:srgbClr val="FF0000"/>
                </a:solidFill>
                <a:latin typeface="Georgia" pitchFamily="18" charset="0"/>
              </a:rPr>
              <a:t>„De doctrina christiana</a:t>
            </a:r>
            <a:r>
              <a:rPr lang="cs-CZ" dirty="0">
                <a:latin typeface="Georgia" pitchFamily="18" charset="0"/>
              </a:rPr>
              <a:t>“, které napsal sv. Augustin v letech 396 – 428, lze považovat  za </a:t>
            </a:r>
            <a:r>
              <a:rPr lang="cs-CZ" u="sng" dirty="0">
                <a:solidFill>
                  <a:srgbClr val="FF0000"/>
                </a:solidFill>
                <a:latin typeface="Georgia" pitchFamily="18" charset="0"/>
              </a:rPr>
              <a:t>ustavující text celého křesťanského vzdělávání a výchovy středověkého Západu</a:t>
            </a:r>
            <a:r>
              <a:rPr lang="cs-CZ" dirty="0">
                <a:latin typeface="Georgia" pitchFamily="18" charset="0"/>
              </a:rPr>
              <a:t>. Za první doklad snahy církve převzít školský systém se obvykle považuje </a:t>
            </a:r>
            <a:r>
              <a:rPr lang="cs-CZ" b="1" dirty="0">
                <a:solidFill>
                  <a:srgbClr val="FF0000"/>
                </a:solidFill>
                <a:latin typeface="Georgia" pitchFamily="18" charset="0"/>
              </a:rPr>
              <a:t>koncil ve Vaison</a:t>
            </a:r>
            <a:r>
              <a:rPr lang="cs-CZ" dirty="0">
                <a:latin typeface="Georgia" pitchFamily="18" charset="0"/>
              </a:rPr>
              <a:t>, jenž roku </a:t>
            </a:r>
            <a:r>
              <a:rPr lang="cs-CZ" b="1" dirty="0">
                <a:solidFill>
                  <a:srgbClr val="FF0000"/>
                </a:solidFill>
                <a:latin typeface="Georgia" pitchFamily="18" charset="0"/>
              </a:rPr>
              <a:t>529</a:t>
            </a:r>
            <a:r>
              <a:rPr lang="cs-CZ" dirty="0">
                <a:latin typeface="Georgia" pitchFamily="18" charset="0"/>
              </a:rPr>
              <a:t> vyzval biskupy v Provence ke zřizování škol při katedrálách a hlavních kostelech diecézí. Předsednictvím koncilu byl pověřen </a:t>
            </a:r>
            <a:r>
              <a:rPr lang="cs-CZ" dirty="0">
                <a:solidFill>
                  <a:srgbClr val="0070C0"/>
                </a:solidFill>
                <a:latin typeface="Georgia" pitchFamily="18" charset="0"/>
              </a:rPr>
              <a:t>Caesarius z Arles. </a:t>
            </a:r>
          </a:p>
          <a:p>
            <a:endParaRPr lang="cs-CZ" sz="1600" dirty="0">
              <a:solidFill>
                <a:srgbClr val="0070C0"/>
              </a:solidFill>
              <a:latin typeface="Georgia" pitchFamily="18" charset="0"/>
            </a:endParaRPr>
          </a:p>
          <a:p>
            <a:r>
              <a:rPr lang="cs-CZ" sz="1600" b="1" dirty="0">
                <a:solidFill>
                  <a:srgbClr val="0070C0"/>
                </a:solidFill>
                <a:latin typeface="Georgia" pitchFamily="18" charset="0"/>
              </a:rPr>
              <a:t>„</a:t>
            </a:r>
            <a:r>
              <a:rPr lang="cs-CZ" sz="1600" b="1" i="1" dirty="0">
                <a:solidFill>
                  <a:srgbClr val="0070C0"/>
                </a:solidFill>
                <a:latin typeface="Georgia" pitchFamily="18" charset="0"/>
              </a:rPr>
              <a:t>Každý dobrý křesťan by se měl mít na pozoru před matematiky, kteří již po staletí pomáhají ďáblu zatemnit lidem ducha.“ </a:t>
            </a:r>
            <a:r>
              <a:rPr lang="cs-CZ" sz="1600" i="1" dirty="0">
                <a:latin typeface="Georgia" pitchFamily="18" charset="0"/>
              </a:rPr>
              <a:t>(sv. Augustin, 390)</a:t>
            </a:r>
          </a:p>
          <a:p>
            <a:endParaRPr lang="cs-CZ" sz="1600" dirty="0">
              <a:solidFill>
                <a:srgbClr val="0070C0"/>
              </a:solidFill>
              <a:latin typeface="Georgia" pitchFamily="18" charset="0"/>
            </a:endParaRPr>
          </a:p>
          <a:p>
            <a:r>
              <a:rPr lang="cs-CZ" sz="1200" dirty="0">
                <a:latin typeface="Georgia" pitchFamily="18" charset="0"/>
              </a:rPr>
              <a:t>Zdroj: Riché, P. a J. Verger. (2011). </a:t>
            </a:r>
            <a:r>
              <a:rPr lang="cs-CZ" sz="1200" i="1" dirty="0">
                <a:latin typeface="Georgia" pitchFamily="18" charset="0"/>
              </a:rPr>
              <a:t>Učitelé a žáci ve středověku. </a:t>
            </a:r>
            <a:r>
              <a:rPr lang="cs-CZ" sz="1200" dirty="0">
                <a:latin typeface="Georgia" pitchFamily="18" charset="0"/>
              </a:rPr>
              <a:t>Praha: Vyšehrad.</a:t>
            </a:r>
          </a:p>
        </p:txBody>
      </p:sp>
      <p:pic>
        <p:nvPicPr>
          <p:cNvPr id="9" name="Obrázek 8" descr="augustin 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61964" y="1124744"/>
            <a:ext cx="1667674" cy="2564512"/>
          </a:xfrm>
          <a:prstGeom prst="rect">
            <a:avLst/>
          </a:prstGeom>
        </p:spPr>
      </p:pic>
      <p:pic>
        <p:nvPicPr>
          <p:cNvPr id="16" name="Obrázek 15" descr="Cesarius z Arles 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182644" y="1146058"/>
            <a:ext cx="1368152" cy="1811434"/>
          </a:xfrm>
          <a:prstGeom prst="rect">
            <a:avLst/>
          </a:prstGeom>
        </p:spPr>
      </p:pic>
      <p:sp>
        <p:nvSpPr>
          <p:cNvPr id="18" name="TextovéPole 17"/>
          <p:cNvSpPr txBox="1"/>
          <p:nvPr/>
        </p:nvSpPr>
        <p:spPr>
          <a:xfrm>
            <a:off x="7390557" y="2996952"/>
            <a:ext cx="268214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dirty="0">
                <a:solidFill>
                  <a:srgbClr val="0070C0"/>
                </a:solidFill>
                <a:latin typeface="Georgia" pitchFamily="18" charset="0"/>
              </a:rPr>
              <a:t>Caesarius z Arles </a:t>
            </a:r>
            <a:r>
              <a:rPr lang="cs-CZ" sz="1200" dirty="0">
                <a:solidFill>
                  <a:srgbClr val="0070C0"/>
                </a:solidFill>
                <a:latin typeface="Georgia" pitchFamily="18" charset="0"/>
              </a:rPr>
              <a:t>(asi 470-542)</a:t>
            </a:r>
          </a:p>
        </p:txBody>
      </p:sp>
      <p:pic>
        <p:nvPicPr>
          <p:cNvPr id="10" name="Obrázek 9" descr="augustin 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862164" y="1124744"/>
            <a:ext cx="1224136" cy="1912713"/>
          </a:xfrm>
          <a:prstGeom prst="rect">
            <a:avLst/>
          </a:prstGeom>
        </p:spPr>
      </p:pic>
      <p:sp>
        <p:nvSpPr>
          <p:cNvPr id="11" name="Obdélník 10"/>
          <p:cNvSpPr/>
          <p:nvPr/>
        </p:nvSpPr>
        <p:spPr>
          <a:xfrm>
            <a:off x="3808412" y="2998113"/>
            <a:ext cx="3510136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3200" b="1" dirty="0">
                <a:solidFill>
                  <a:srgbClr val="0070C0"/>
                </a:solidFill>
                <a:latin typeface="Georgia" pitchFamily="18" charset="0"/>
              </a:rPr>
              <a:t>Svatý Augustin </a:t>
            </a:r>
          </a:p>
          <a:p>
            <a:r>
              <a:rPr lang="cs-CZ" dirty="0">
                <a:solidFill>
                  <a:srgbClr val="0070C0"/>
                </a:solidFill>
                <a:latin typeface="Georgia" pitchFamily="18" charset="0"/>
              </a:rPr>
              <a:t>(*13. 11. 354 – †28. 8. 430)</a:t>
            </a:r>
            <a:endParaRPr lang="cs-CZ" dirty="0">
              <a:solidFill>
                <a:srgbClr val="0070C0"/>
              </a:solidFill>
            </a:endParaRPr>
          </a:p>
        </p:txBody>
      </p:sp>
      <p:pic>
        <p:nvPicPr>
          <p:cNvPr id="12" name="Obrázek 11" descr="augustin 7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230316" y="1124744"/>
            <a:ext cx="1944216" cy="1918408"/>
          </a:xfrm>
          <a:prstGeom prst="rect">
            <a:avLst/>
          </a:prstGeom>
        </p:spPr>
      </p:pic>
    </p:spTree>
  </p:cSld>
  <p:clrMapOvr>
    <a:masterClrMapping/>
  </p:clrMapOvr>
  <p:transition/>
</p:sld>
</file>

<file path=ppt/theme/theme1.xml><?xml version="1.0" encoding="utf-8"?>
<a:theme xmlns:a="http://schemas.openxmlformats.org/drawingml/2006/main" name="Matematika (16:9)">
  <a:themeElements>
    <a:clrScheme name="Math_16x9">
      <a:dk1>
        <a:srgbClr val="465562"/>
      </a:dk1>
      <a:lt1>
        <a:srgbClr val="FFFFFF"/>
      </a:lt1>
      <a:dk2>
        <a:srgbClr val="000000"/>
      </a:dk2>
      <a:lt2>
        <a:srgbClr val="F2ECE2"/>
      </a:lt2>
      <a:accent1>
        <a:srgbClr val="9BAAB7"/>
      </a:accent1>
      <a:accent2>
        <a:srgbClr val="B8D082"/>
      </a:accent2>
      <a:accent3>
        <a:srgbClr val="EFDB85"/>
      </a:accent3>
      <a:accent4>
        <a:srgbClr val="E8A565"/>
      </a:accent4>
      <a:accent5>
        <a:srgbClr val="BC9AAE"/>
      </a:accent5>
      <a:accent6>
        <a:srgbClr val="BABABA"/>
      </a:accent6>
      <a:hlink>
        <a:srgbClr val="8FC48C"/>
      </a:hlink>
      <a:folHlink>
        <a:srgbClr val="969696"/>
      </a:folHlink>
    </a:clrScheme>
    <a:fontScheme name="Euphemia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16309062_TF02787947.potx" id="{D0989847-7158-4525-84D5-08C070932B79}" vid="{3197F297-9ED6-48D8-AD89-B22D54243D15}"/>
    </a:ext>
  </a:extLst>
</a:theme>
</file>

<file path=ppt/theme/theme2.xml><?xml version="1.0" encoding="utf-8"?>
<a:theme xmlns:a="http://schemas.openxmlformats.org/drawingml/2006/main" name="Motiv Office">
  <a:themeElements>
    <a:clrScheme name="Math_16x9">
      <a:dk1>
        <a:srgbClr val="465562"/>
      </a:dk1>
      <a:lt1>
        <a:srgbClr val="FFFFFF"/>
      </a:lt1>
      <a:dk2>
        <a:srgbClr val="000000"/>
      </a:dk2>
      <a:lt2>
        <a:srgbClr val="F2ECE2"/>
      </a:lt2>
      <a:accent1>
        <a:srgbClr val="9BAAB7"/>
      </a:accent1>
      <a:accent2>
        <a:srgbClr val="B8D082"/>
      </a:accent2>
      <a:accent3>
        <a:srgbClr val="EFDB85"/>
      </a:accent3>
      <a:accent4>
        <a:srgbClr val="E8A565"/>
      </a:accent4>
      <a:accent5>
        <a:srgbClr val="BC9AAE"/>
      </a:accent5>
      <a:accent6>
        <a:srgbClr val="BABABA"/>
      </a:accent6>
      <a:hlink>
        <a:srgbClr val="8FC48C"/>
      </a:hlink>
      <a:folHlink>
        <a:srgbClr val="A97C96"/>
      </a:folHlink>
    </a:clrScheme>
    <a:fontScheme name="Euphemia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Office">
  <a:themeElements>
    <a:clrScheme name="Math_16x9">
      <a:dk1>
        <a:srgbClr val="465562"/>
      </a:dk1>
      <a:lt1>
        <a:srgbClr val="FFFFFF"/>
      </a:lt1>
      <a:dk2>
        <a:srgbClr val="000000"/>
      </a:dk2>
      <a:lt2>
        <a:srgbClr val="F2ECE2"/>
      </a:lt2>
      <a:accent1>
        <a:srgbClr val="9BAAB7"/>
      </a:accent1>
      <a:accent2>
        <a:srgbClr val="B8D082"/>
      </a:accent2>
      <a:accent3>
        <a:srgbClr val="EFDB85"/>
      </a:accent3>
      <a:accent4>
        <a:srgbClr val="E8A565"/>
      </a:accent4>
      <a:accent5>
        <a:srgbClr val="BC9AAE"/>
      </a:accent5>
      <a:accent6>
        <a:srgbClr val="BABABA"/>
      </a:accent6>
      <a:hlink>
        <a:srgbClr val="8FC48C"/>
      </a:hlink>
      <a:folHlink>
        <a:srgbClr val="A97C96"/>
      </a:folHlink>
    </a:clrScheme>
    <a:fontScheme name="Euphemia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Matematická prezentace se symbolem pí (širokoúhlá)</Template>
  <TotalTime>5423</TotalTime>
  <Words>4370</Words>
  <Application>Microsoft Office PowerPoint</Application>
  <PresentationFormat>Vlastní</PresentationFormat>
  <Paragraphs>453</Paragraphs>
  <Slides>46</Slides>
  <Notes>11</Notes>
  <HiddenSlides>0</HiddenSlides>
  <MMClips>0</MMClips>
  <ScaleCrop>false</ScaleCrop>
  <HeadingPairs>
    <vt:vector size="8" baseType="variant">
      <vt:variant>
        <vt:lpstr>Použitá písma</vt:lpstr>
      </vt:variant>
      <vt:variant>
        <vt:i4>9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46</vt:i4>
      </vt:variant>
    </vt:vector>
  </HeadingPairs>
  <TitlesOfParts>
    <vt:vector size="57" baseType="lpstr">
      <vt:lpstr>Arial</vt:lpstr>
      <vt:lpstr>Calibri</vt:lpstr>
      <vt:lpstr>Droid Serif</vt:lpstr>
      <vt:lpstr>Euphemia</vt:lpstr>
      <vt:lpstr>French Script MT</vt:lpstr>
      <vt:lpstr>Georgia</vt:lpstr>
      <vt:lpstr>Helvetica Neue LT W01_75 Bold</vt:lpstr>
      <vt:lpstr>Linux Libertine</vt:lpstr>
      <vt:lpstr>Times New Roman</vt:lpstr>
      <vt:lpstr>Matematika (16:9)</vt:lpstr>
      <vt:lpstr>Acrobat Document</vt:lpstr>
      <vt:lpstr>Scholé </vt:lpstr>
      <vt:lpstr>Scholé</vt:lpstr>
      <vt:lpstr>Scholé</vt:lpstr>
      <vt:lpstr>Scholé</vt:lpstr>
      <vt:lpstr>Scholé</vt:lpstr>
      <vt:lpstr>Scholé</vt:lpstr>
      <vt:lpstr>Scholé</vt:lpstr>
      <vt:lpstr>Scholé</vt:lpstr>
      <vt:lpstr> Scholé</vt:lpstr>
      <vt:lpstr>  </vt:lpstr>
      <vt:lpstr>   Scholé</vt:lpstr>
      <vt:lpstr>Prezentace aplikace PowerPoint</vt:lpstr>
      <vt:lpstr>Scholé</vt:lpstr>
      <vt:lpstr>Scholé</vt:lpstr>
      <vt:lpstr>Scholé</vt:lpstr>
      <vt:lpstr>Scholé</vt:lpstr>
      <vt:lpstr>Scholé</vt:lpstr>
      <vt:lpstr>Scholé</vt:lpstr>
      <vt:lpstr>Scholé</vt:lpstr>
      <vt:lpstr>Scholé</vt:lpstr>
      <vt:lpstr>Scholé</vt:lpstr>
      <vt:lpstr>Scholé</vt:lpstr>
      <vt:lpstr>Scholé</vt:lpstr>
      <vt:lpstr>Scholé</vt:lpstr>
      <vt:lpstr>Scholé</vt:lpstr>
      <vt:lpstr>Scholé</vt:lpstr>
      <vt:lpstr>Scholé</vt:lpstr>
      <vt:lpstr>Scholé</vt:lpstr>
      <vt:lpstr>Scholé</vt:lpstr>
      <vt:lpstr>Scholé</vt:lpstr>
      <vt:lpstr>Scholé</vt:lpstr>
      <vt:lpstr>Scholé</vt:lpstr>
      <vt:lpstr>Scholé</vt:lpstr>
      <vt:lpstr>Scholé</vt:lpstr>
      <vt:lpstr>Scholé</vt:lpstr>
      <vt:lpstr>Scholé</vt:lpstr>
      <vt:lpstr>Scholé</vt:lpstr>
      <vt:lpstr>Scholé</vt:lpstr>
      <vt:lpstr>Scholé</vt:lpstr>
      <vt:lpstr>Scholé</vt:lpstr>
      <vt:lpstr>Scholé</vt:lpstr>
      <vt:lpstr>Scholé</vt:lpstr>
      <vt:lpstr>Scholé</vt:lpstr>
      <vt:lpstr>Scholé</vt:lpstr>
      <vt:lpstr>Scholé</vt:lpstr>
      <vt:lpstr>Scholé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Rozložení nadpisu</dc:title>
  <dc:creator>Dag Hrubý</dc:creator>
  <cp:lastModifiedBy>Dag Hrubý</cp:lastModifiedBy>
  <cp:revision>57</cp:revision>
  <dcterms:created xsi:type="dcterms:W3CDTF">2021-09-08T16:48:02Z</dcterms:created>
  <dcterms:modified xsi:type="dcterms:W3CDTF">2021-12-08T21:04:15Z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nternalTags">
    <vt:lpwstr/>
  </property>
  <property fmtid="{D5CDD505-2E9C-101B-9397-08002B2CF9AE}" pid="3" name="ContentTypeId">
    <vt:lpwstr>0x010100AA3F7D94069FF64A86F7DFF56D60E3BE</vt:lpwstr>
  </property>
  <property fmtid="{D5CDD505-2E9C-101B-9397-08002B2CF9AE}" pid="4" name="FeatureTags">
    <vt:lpwstr/>
  </property>
  <property fmtid="{D5CDD505-2E9C-101B-9397-08002B2CF9AE}" pid="5" name="LocalizationTags">
    <vt:lpwstr/>
  </property>
  <property fmtid="{D5CDD505-2E9C-101B-9397-08002B2CF9AE}" pid="6" name="CampaignTags">
    <vt:lpwstr/>
  </property>
  <property fmtid="{D5CDD505-2E9C-101B-9397-08002B2CF9AE}" pid="7" name="ScenarioTags">
    <vt:lpwstr/>
  </property>
</Properties>
</file>