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66"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4" autoAdjust="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2126353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273142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390907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180015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1448570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29E38C1-2138-4F0C-B3FE-AD265EFC0BB1}" type="datetimeFigureOut">
              <a:rPr lang="cs-CZ" smtClean="0"/>
              <a:t>22.9.2020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1325602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29E38C1-2138-4F0C-B3FE-AD265EFC0BB1}" type="datetimeFigureOut">
              <a:rPr lang="cs-CZ" smtClean="0"/>
              <a:t>22.9.2020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1112869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29E38C1-2138-4F0C-B3FE-AD265EFC0BB1}" type="datetimeFigureOut">
              <a:rPr lang="cs-CZ" smtClean="0"/>
              <a:t>22.9.2020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363648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29E38C1-2138-4F0C-B3FE-AD265EFC0BB1}" type="datetimeFigureOut">
              <a:rPr lang="cs-CZ" smtClean="0"/>
              <a:t>22.9.2020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4044692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9E38C1-2138-4F0C-B3FE-AD265EFC0BB1}" type="datetimeFigureOut">
              <a:rPr lang="cs-CZ" smtClean="0"/>
              <a:t>22.9.2020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4192741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9E38C1-2138-4F0C-B3FE-AD265EFC0BB1}" type="datetimeFigureOut">
              <a:rPr lang="cs-CZ" smtClean="0"/>
              <a:t>22.9.2020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5727D38-63FA-4FA8-9462-B78E25B3E879}" type="slidenum">
              <a:rPr lang="cs-CZ" smtClean="0"/>
              <a:t>‹#›</a:t>
            </a:fld>
            <a:endParaRPr lang="cs-CZ"/>
          </a:p>
        </p:txBody>
      </p:sp>
    </p:spTree>
    <p:extLst>
      <p:ext uri="{BB962C8B-B14F-4D97-AF65-F5344CB8AC3E}">
        <p14:creationId xmlns:p14="http://schemas.microsoft.com/office/powerpoint/2010/main" val="293035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E38C1-2138-4F0C-B3FE-AD265EFC0BB1}" type="datetimeFigureOut">
              <a:rPr lang="cs-CZ" smtClean="0"/>
              <a:t>22.9.2020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27D38-63FA-4FA8-9462-B78E25B3E879}" type="slidenum">
              <a:rPr lang="cs-CZ" smtClean="0"/>
              <a:t>‹#›</a:t>
            </a:fld>
            <a:endParaRPr lang="cs-CZ"/>
          </a:p>
        </p:txBody>
      </p:sp>
    </p:spTree>
    <p:extLst>
      <p:ext uri="{BB962C8B-B14F-4D97-AF65-F5344CB8AC3E}">
        <p14:creationId xmlns:p14="http://schemas.microsoft.com/office/powerpoint/2010/main" val="2813821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emoveuceni.cz/co-pro-nas-znamena-tandemove-ucen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Tandemová výuka</a:t>
            </a:r>
            <a:endParaRPr lang="cs-CZ" b="1" dirty="0"/>
          </a:p>
        </p:txBody>
      </p:sp>
      <p:sp>
        <p:nvSpPr>
          <p:cNvPr id="3" name="Podnadpis 2"/>
          <p:cNvSpPr>
            <a:spLocks noGrp="1"/>
          </p:cNvSpPr>
          <p:nvPr>
            <p:ph type="subTitle" idx="1"/>
          </p:nvPr>
        </p:nvSpPr>
        <p:spPr/>
        <p:txBody>
          <a:bodyPr>
            <a:normAutofit/>
          </a:bodyPr>
          <a:lstStyle/>
          <a:p>
            <a:r>
              <a:rPr lang="cs-CZ" sz="1800" b="1" dirty="0" smtClean="0">
                <a:solidFill>
                  <a:schemeClr val="tx1"/>
                </a:solidFill>
                <a:latin typeface="+mj-lt"/>
              </a:rPr>
              <a:t>Renata Holubová</a:t>
            </a:r>
          </a:p>
          <a:p>
            <a:r>
              <a:rPr lang="cs-CZ" sz="1200" dirty="0">
                <a:solidFill>
                  <a:schemeClr val="tx1"/>
                </a:solidFill>
                <a:latin typeface="+mj-lt"/>
              </a:rPr>
              <a:t>r</a:t>
            </a:r>
            <a:r>
              <a:rPr lang="cs-CZ" sz="1200" dirty="0" smtClean="0">
                <a:solidFill>
                  <a:schemeClr val="tx1"/>
                </a:solidFill>
                <a:latin typeface="+mj-lt"/>
              </a:rPr>
              <a:t>enata.holubova@upol.cz</a:t>
            </a:r>
            <a:endParaRPr lang="cs-CZ" sz="1200" dirty="0">
              <a:solidFill>
                <a:schemeClr val="tx1"/>
              </a:solidFill>
              <a:latin typeface="+mj-lt"/>
            </a:endParaRPr>
          </a:p>
        </p:txBody>
      </p:sp>
    </p:spTree>
    <p:extLst>
      <p:ext uri="{BB962C8B-B14F-4D97-AF65-F5344CB8AC3E}">
        <p14:creationId xmlns:p14="http://schemas.microsoft.com/office/powerpoint/2010/main" val="12819707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899592" y="980728"/>
            <a:ext cx="7488832" cy="4832092"/>
          </a:xfrm>
          <a:prstGeom prst="rect">
            <a:avLst/>
          </a:prstGeom>
        </p:spPr>
        <p:txBody>
          <a:bodyPr wrap="square">
            <a:spAutoFit/>
          </a:bodyPr>
          <a:lstStyle/>
          <a:p>
            <a:r>
              <a:rPr lang="cs-CZ" sz="2800" b="1" dirty="0"/>
              <a:t>Nevýhody</a:t>
            </a:r>
            <a:r>
              <a:rPr lang="cs-CZ" sz="2800" b="1" dirty="0" smtClean="0"/>
              <a:t>:</a:t>
            </a:r>
          </a:p>
          <a:p>
            <a:endParaRPr lang="cs-CZ" sz="2800" b="1" dirty="0"/>
          </a:p>
          <a:p>
            <a:pPr marL="285750" lvl="0" indent="-285750">
              <a:buFont typeface="Arial" panose="020B0604020202020204" pitchFamily="34" charset="0"/>
              <a:buChar char="•"/>
            </a:pPr>
            <a:r>
              <a:rPr lang="cs-CZ" b="1" dirty="0"/>
              <a:t>Kdo se mnou půjde do tandemu</a:t>
            </a:r>
            <a:r>
              <a:rPr lang="cs-CZ" b="1" dirty="0" smtClean="0"/>
              <a:t>?</a:t>
            </a:r>
          </a:p>
          <a:p>
            <a:pPr lvl="0"/>
            <a:endParaRPr lang="cs-CZ" b="1" dirty="0"/>
          </a:p>
          <a:p>
            <a:pPr marL="285750" lvl="0" indent="-285750">
              <a:buFont typeface="Arial" panose="020B0604020202020204" pitchFamily="34" charset="0"/>
              <a:buChar char="•"/>
            </a:pPr>
            <a:r>
              <a:rPr lang="cs-CZ" b="1" dirty="0"/>
              <a:t>Otázky financování (zapomeňte na státní peníze), projekty, nadace, popř. </a:t>
            </a:r>
            <a:r>
              <a:rPr lang="cs-CZ" b="1" dirty="0" smtClean="0"/>
              <a:t>rodiče</a:t>
            </a:r>
          </a:p>
          <a:p>
            <a:pPr lvl="0"/>
            <a:endParaRPr lang="cs-CZ" b="1" dirty="0"/>
          </a:p>
          <a:p>
            <a:pPr marL="285750" lvl="0" indent="-285750">
              <a:buFont typeface="Arial" panose="020B0604020202020204" pitchFamily="34" charset="0"/>
              <a:buChar char="•"/>
            </a:pPr>
            <a:r>
              <a:rPr lang="cs-CZ" b="1" dirty="0"/>
              <a:t>Může spadnout do katastrofy, pokud se nedržíte </a:t>
            </a:r>
            <a:r>
              <a:rPr lang="cs-CZ" b="1" dirty="0" smtClean="0"/>
              <a:t>rolí</a:t>
            </a:r>
          </a:p>
          <a:p>
            <a:pPr lvl="0"/>
            <a:endParaRPr lang="cs-CZ" b="1" dirty="0"/>
          </a:p>
          <a:p>
            <a:pPr marL="285750" lvl="0" indent="-285750">
              <a:buFont typeface="Arial" panose="020B0604020202020204" pitchFamily="34" charset="0"/>
              <a:buChar char="•"/>
            </a:pPr>
            <a:r>
              <a:rPr lang="cs-CZ" b="1" dirty="0"/>
              <a:t>Odborná rozepře, v horším případě odborná hádka před </a:t>
            </a:r>
            <a:r>
              <a:rPr lang="cs-CZ" b="1" dirty="0" smtClean="0"/>
              <a:t>žáky</a:t>
            </a:r>
          </a:p>
          <a:p>
            <a:pPr lvl="0"/>
            <a:endParaRPr lang="cs-CZ" b="1" dirty="0"/>
          </a:p>
          <a:p>
            <a:pPr marL="285750" lvl="0" indent="-285750">
              <a:buFont typeface="Arial" panose="020B0604020202020204" pitchFamily="34" charset="0"/>
              <a:buChar char="•"/>
            </a:pPr>
            <a:r>
              <a:rPr lang="cs-CZ" b="1" dirty="0"/>
              <a:t>Negativní pocit žáků, pokud se hodně držíte připraveného </a:t>
            </a:r>
            <a:r>
              <a:rPr lang="cs-CZ" b="1" dirty="0" smtClean="0"/>
              <a:t>scénáře</a:t>
            </a:r>
          </a:p>
          <a:p>
            <a:pPr marL="285750" lvl="0" indent="-285750">
              <a:buFont typeface="Arial" panose="020B0604020202020204" pitchFamily="34" charset="0"/>
              <a:buChar char="•"/>
            </a:pPr>
            <a:endParaRPr lang="cs-CZ" b="1" dirty="0"/>
          </a:p>
          <a:p>
            <a:pPr marL="285750" lvl="0" indent="-285750">
              <a:buFont typeface="Arial" panose="020B0604020202020204" pitchFamily="34" charset="0"/>
              <a:buChar char="•"/>
            </a:pPr>
            <a:r>
              <a:rPr lang="cs-CZ" b="1" dirty="0" smtClean="0"/>
              <a:t>Ego </a:t>
            </a:r>
            <a:r>
              <a:rPr lang="cs-CZ" b="1" dirty="0"/>
              <a:t>kolegy, v některých situacích může zhoršit celý </a:t>
            </a:r>
            <a:r>
              <a:rPr lang="cs-CZ" b="1" dirty="0" smtClean="0"/>
              <a:t>tandem</a:t>
            </a:r>
          </a:p>
          <a:p>
            <a:pPr marL="285750" lvl="0" indent="-285750">
              <a:buFont typeface="Arial" panose="020B0604020202020204" pitchFamily="34" charset="0"/>
              <a:buChar char="•"/>
            </a:pPr>
            <a:endParaRPr lang="cs-CZ" b="1" dirty="0"/>
          </a:p>
          <a:p>
            <a:pPr marL="285750" lvl="0" indent="-285750">
              <a:buFont typeface="Arial" panose="020B0604020202020204" pitchFamily="34" charset="0"/>
              <a:buChar char="•"/>
            </a:pPr>
            <a:r>
              <a:rPr lang="cs-CZ" b="1" dirty="0" smtClean="0"/>
              <a:t>Tandem </a:t>
            </a:r>
            <a:r>
              <a:rPr lang="cs-CZ" b="1" dirty="0"/>
              <a:t>je "navíc", nad váš rozvrh</a:t>
            </a:r>
          </a:p>
        </p:txBody>
      </p:sp>
    </p:spTree>
    <p:extLst>
      <p:ext uri="{BB962C8B-B14F-4D97-AF65-F5344CB8AC3E}">
        <p14:creationId xmlns:p14="http://schemas.microsoft.com/office/powerpoint/2010/main" val="4028248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683568" y="692696"/>
            <a:ext cx="7776864" cy="4832092"/>
          </a:xfrm>
          <a:prstGeom prst="rect">
            <a:avLst/>
          </a:prstGeom>
        </p:spPr>
        <p:txBody>
          <a:bodyPr wrap="square">
            <a:spAutoFit/>
          </a:bodyPr>
          <a:lstStyle/>
          <a:p>
            <a:r>
              <a:rPr lang="cs-CZ" sz="2800" b="1" dirty="0"/>
              <a:t>Postup při realizaci tandemové </a:t>
            </a:r>
            <a:r>
              <a:rPr lang="cs-CZ" sz="2800" b="1" dirty="0" smtClean="0"/>
              <a:t>výuky</a:t>
            </a:r>
          </a:p>
          <a:p>
            <a:endParaRPr lang="cs-CZ" sz="2800" dirty="0"/>
          </a:p>
          <a:p>
            <a:pPr marL="342900" indent="-342900">
              <a:buAutoNum type="arabicParenR"/>
            </a:pPr>
            <a:r>
              <a:rPr lang="cs-CZ" b="1" dirty="0" smtClean="0"/>
              <a:t>Výběr </a:t>
            </a:r>
            <a:r>
              <a:rPr lang="cs-CZ" b="1" dirty="0"/>
              <a:t>kolegy (kolegyně) aneb koho si vezmu do tandemu</a:t>
            </a:r>
            <a:r>
              <a:rPr lang="cs-CZ" b="1" dirty="0" smtClean="0"/>
              <a:t>:</a:t>
            </a:r>
          </a:p>
          <a:p>
            <a:endParaRPr lang="cs-CZ" dirty="0"/>
          </a:p>
          <a:p>
            <a:pPr lvl="0"/>
            <a:r>
              <a:rPr lang="cs-CZ" dirty="0"/>
              <a:t>Mám s ním(ní) velmi dobrý profesionální i osobní vztah a mezi žáky je </a:t>
            </a:r>
            <a:r>
              <a:rPr lang="cs-CZ" dirty="0" smtClean="0"/>
              <a:t>oblíbený.</a:t>
            </a:r>
            <a:endParaRPr lang="cs-CZ" dirty="0"/>
          </a:p>
          <a:p>
            <a:pPr lvl="0"/>
            <a:endParaRPr lang="cs-CZ" dirty="0" smtClean="0"/>
          </a:p>
          <a:p>
            <a:pPr lvl="0"/>
            <a:r>
              <a:rPr lang="cs-CZ" dirty="0" smtClean="0"/>
              <a:t>Respektuje </a:t>
            </a:r>
            <a:r>
              <a:rPr lang="cs-CZ" dirty="0"/>
              <a:t>názor druhých, již jsem s ním(ní) spolupracoval</a:t>
            </a:r>
            <a:br>
              <a:rPr lang="cs-CZ" dirty="0"/>
            </a:br>
            <a:r>
              <a:rPr lang="cs-CZ" dirty="0"/>
              <a:t>a dopadlo to </a:t>
            </a:r>
            <a:r>
              <a:rPr lang="cs-CZ" dirty="0" smtClean="0"/>
              <a:t>dobře.</a:t>
            </a:r>
            <a:endParaRPr lang="cs-CZ" dirty="0"/>
          </a:p>
          <a:p>
            <a:pPr lvl="0"/>
            <a:endParaRPr lang="cs-CZ" dirty="0" smtClean="0"/>
          </a:p>
          <a:p>
            <a:pPr lvl="0"/>
            <a:r>
              <a:rPr lang="cs-CZ" dirty="0" smtClean="0"/>
              <a:t>Je </a:t>
            </a:r>
            <a:r>
              <a:rPr lang="cs-CZ" dirty="0"/>
              <a:t>ochotný(á) pro změnu pravidel v hodině a nevadí mu(jí) být</a:t>
            </a:r>
            <a:br>
              <a:rPr lang="cs-CZ" dirty="0"/>
            </a:br>
            <a:r>
              <a:rPr lang="cs-CZ" dirty="0"/>
              <a:t>v hodině tím </a:t>
            </a:r>
            <a:r>
              <a:rPr lang="cs-CZ" dirty="0" smtClean="0"/>
              <a:t>druhým.</a:t>
            </a:r>
            <a:endParaRPr lang="cs-CZ" dirty="0"/>
          </a:p>
          <a:p>
            <a:endParaRPr lang="cs-CZ" dirty="0" smtClean="0"/>
          </a:p>
          <a:p>
            <a:r>
              <a:rPr lang="cs-CZ" dirty="0" smtClean="0"/>
              <a:t>Chybně </a:t>
            </a:r>
            <a:r>
              <a:rPr lang="cs-CZ" dirty="0"/>
              <a:t>vybraný kolega (kolegyně) Vám tandem položí. Ne každý je ochoten naslouchat jinému a přijmout roli „toho“ druhého v hodině. Pokud jste našli vhodného parťáka (parťačku), tak si sedněte a řekněte si své vize. Proberte scénáře, cíle, metody, postupy, aj.</a:t>
            </a:r>
          </a:p>
        </p:txBody>
      </p:sp>
    </p:spTree>
    <p:extLst>
      <p:ext uri="{BB962C8B-B14F-4D97-AF65-F5344CB8AC3E}">
        <p14:creationId xmlns:p14="http://schemas.microsoft.com/office/powerpoint/2010/main" val="2521762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259632" y="908720"/>
            <a:ext cx="7416824" cy="4524315"/>
          </a:xfrm>
          <a:prstGeom prst="rect">
            <a:avLst/>
          </a:prstGeom>
        </p:spPr>
        <p:txBody>
          <a:bodyPr wrap="square">
            <a:spAutoFit/>
          </a:bodyPr>
          <a:lstStyle/>
          <a:p>
            <a:r>
              <a:rPr lang="cs-CZ" b="1" dirty="0"/>
              <a:t>2) Výběr třídy aneb kam s tandemem půjdu:</a:t>
            </a:r>
            <a:endParaRPr lang="cs-CZ" dirty="0"/>
          </a:p>
          <a:p>
            <a:pPr lvl="0"/>
            <a:endParaRPr lang="cs-CZ" dirty="0" smtClean="0"/>
          </a:p>
          <a:p>
            <a:pPr lvl="0"/>
            <a:r>
              <a:rPr lang="cs-CZ" dirty="0" smtClean="0"/>
              <a:t>Ve </a:t>
            </a:r>
            <a:r>
              <a:rPr lang="cs-CZ" dirty="0"/>
              <a:t>třídě učím více let a dobře je znám, žáci mě poslouchají</a:t>
            </a:r>
            <a:br>
              <a:rPr lang="cs-CZ" dirty="0"/>
            </a:br>
            <a:r>
              <a:rPr lang="cs-CZ" dirty="0"/>
              <a:t>a nebudou se </a:t>
            </a:r>
            <a:r>
              <a:rPr lang="cs-CZ" dirty="0" smtClean="0"/>
              <a:t>předvádět.</a:t>
            </a:r>
            <a:endParaRPr lang="cs-CZ" dirty="0"/>
          </a:p>
          <a:p>
            <a:pPr lvl="0"/>
            <a:endParaRPr lang="cs-CZ" dirty="0" smtClean="0"/>
          </a:p>
          <a:p>
            <a:pPr lvl="0"/>
            <a:r>
              <a:rPr lang="cs-CZ" dirty="0" smtClean="0"/>
              <a:t>Žáci </a:t>
            </a:r>
            <a:r>
              <a:rPr lang="cs-CZ" dirty="0"/>
              <a:t>mě respektují a jsem ve třídě velmi oblíbený – ideálně jsem třídní učitel (učitelka</a:t>
            </a:r>
            <a:r>
              <a:rPr lang="cs-CZ" dirty="0" smtClean="0"/>
              <a:t>).</a:t>
            </a:r>
            <a:endParaRPr lang="cs-CZ" dirty="0"/>
          </a:p>
          <a:p>
            <a:pPr lvl="0"/>
            <a:endParaRPr lang="cs-CZ" dirty="0" smtClean="0"/>
          </a:p>
          <a:p>
            <a:pPr lvl="0"/>
            <a:r>
              <a:rPr lang="cs-CZ" dirty="0" smtClean="0"/>
              <a:t>Už </a:t>
            </a:r>
            <a:r>
              <a:rPr lang="cs-CZ" dirty="0"/>
              <a:t>v dané třídě další dospělí (hospitace) byl a dopadlo to </a:t>
            </a:r>
            <a:r>
              <a:rPr lang="cs-CZ" dirty="0" smtClean="0"/>
              <a:t>dobře.</a:t>
            </a:r>
            <a:endParaRPr lang="cs-CZ" dirty="0"/>
          </a:p>
          <a:p>
            <a:pPr lvl="0"/>
            <a:endParaRPr lang="cs-CZ" dirty="0" smtClean="0"/>
          </a:p>
          <a:p>
            <a:pPr lvl="0"/>
            <a:r>
              <a:rPr lang="cs-CZ" dirty="0" smtClean="0"/>
              <a:t>Nevadí </a:t>
            </a:r>
            <a:r>
              <a:rPr lang="cs-CZ" dirty="0"/>
              <a:t>jim nová forma výuky, změnu vítají, nevadí jim poslouchat dva kolegy (kolegyně</a:t>
            </a:r>
            <a:r>
              <a:rPr lang="cs-CZ" dirty="0" smtClean="0"/>
              <a:t>).</a:t>
            </a:r>
            <a:endParaRPr lang="cs-CZ" dirty="0"/>
          </a:p>
          <a:p>
            <a:endParaRPr lang="cs-CZ" dirty="0" smtClean="0"/>
          </a:p>
          <a:p>
            <a:r>
              <a:rPr lang="cs-CZ" dirty="0" smtClean="0"/>
              <a:t>Musíte </a:t>
            </a:r>
            <a:r>
              <a:rPr lang="cs-CZ" dirty="0"/>
              <a:t>si být oba jistí danou třídou na 100 %. Proberte s žáky, co je čeká, buď před realizací tandemu nebo na začátku hodiny a nezapomeňte upřesnit svoje role ve výuce.</a:t>
            </a:r>
          </a:p>
        </p:txBody>
      </p:sp>
    </p:spTree>
    <p:extLst>
      <p:ext uri="{BB962C8B-B14F-4D97-AF65-F5344CB8AC3E}">
        <p14:creationId xmlns:p14="http://schemas.microsoft.com/office/powerpoint/2010/main" val="1004895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539552" y="612845"/>
            <a:ext cx="7776864" cy="5909310"/>
          </a:xfrm>
          <a:prstGeom prst="rect">
            <a:avLst/>
          </a:prstGeom>
        </p:spPr>
        <p:txBody>
          <a:bodyPr wrap="square">
            <a:spAutoFit/>
          </a:bodyPr>
          <a:lstStyle/>
          <a:p>
            <a:r>
              <a:rPr lang="cs-CZ" b="1" dirty="0"/>
              <a:t>3) Výběr hodiny – předmětu, učiva, obsahu, metod, hodnocení a cílů</a:t>
            </a:r>
            <a:r>
              <a:rPr lang="cs-CZ" b="1" dirty="0" smtClean="0"/>
              <a:t>:</a:t>
            </a:r>
          </a:p>
          <a:p>
            <a:endParaRPr lang="cs-CZ" dirty="0"/>
          </a:p>
          <a:p>
            <a:pPr lvl="0"/>
            <a:r>
              <a:rPr lang="cs-CZ" dirty="0"/>
              <a:t>Učivo učím více let a prakticky nepotřebuji k frontálnímu výkladu žádnou </a:t>
            </a:r>
            <a:r>
              <a:rPr lang="cs-CZ" dirty="0" smtClean="0"/>
              <a:t>pomůcku.</a:t>
            </a:r>
          </a:p>
          <a:p>
            <a:pPr lvl="0"/>
            <a:endParaRPr lang="cs-CZ" dirty="0"/>
          </a:p>
          <a:p>
            <a:pPr lvl="0"/>
            <a:r>
              <a:rPr lang="cs-CZ" dirty="0"/>
              <a:t>Metody dobře znám a sám je ve výuce používám, hodnocení jsem schopen </a:t>
            </a:r>
            <a:r>
              <a:rPr lang="cs-CZ" dirty="0" smtClean="0"/>
              <a:t>upravit.</a:t>
            </a:r>
          </a:p>
          <a:p>
            <a:pPr lvl="0"/>
            <a:endParaRPr lang="cs-CZ" dirty="0"/>
          </a:p>
          <a:p>
            <a:pPr lvl="0"/>
            <a:r>
              <a:rPr lang="cs-CZ" dirty="0"/>
              <a:t>Cíle jsou konkrétní a dosažitelné, jak pro Vás a kolegu (kolegyni), tak pro žáky</a:t>
            </a:r>
          </a:p>
          <a:p>
            <a:pPr lvl="0"/>
            <a:r>
              <a:rPr lang="cs-CZ" dirty="0"/>
              <a:t>Kolega (kolegyně) je na tom odborně stejně nebo lépe jak Vy</a:t>
            </a:r>
            <a:br>
              <a:rPr lang="cs-CZ" dirty="0"/>
            </a:br>
            <a:r>
              <a:rPr lang="cs-CZ" dirty="0"/>
              <a:t>a se vším </a:t>
            </a:r>
            <a:r>
              <a:rPr lang="cs-CZ" dirty="0" smtClean="0"/>
              <a:t>souhlasí.</a:t>
            </a:r>
          </a:p>
          <a:p>
            <a:pPr lvl="0"/>
            <a:endParaRPr lang="cs-CZ" dirty="0"/>
          </a:p>
          <a:p>
            <a:r>
              <a:rPr lang="cs-CZ" dirty="0"/>
              <a:t>Berte druhého kolegu (kolegyni) jako odbornou pomoc a využijte jeho názor. Nepouštějte se před žáky do odborné pře. </a:t>
            </a:r>
            <a:endParaRPr lang="cs-CZ" dirty="0" smtClean="0"/>
          </a:p>
          <a:p>
            <a:endParaRPr lang="cs-CZ" dirty="0"/>
          </a:p>
          <a:p>
            <a:r>
              <a:rPr lang="cs-CZ" dirty="0" smtClean="0"/>
              <a:t>Nevadí </a:t>
            </a:r>
            <a:r>
              <a:rPr lang="cs-CZ" dirty="0"/>
              <a:t>názorová diskuze, donutíte žáky ke kritickému myšlení. </a:t>
            </a:r>
            <a:endParaRPr lang="cs-CZ" dirty="0" smtClean="0"/>
          </a:p>
          <a:p>
            <a:endParaRPr lang="cs-CZ" dirty="0"/>
          </a:p>
          <a:p>
            <a:r>
              <a:rPr lang="cs-CZ" dirty="0" smtClean="0"/>
              <a:t>Nevybírejte </a:t>
            </a:r>
            <a:r>
              <a:rPr lang="cs-CZ" dirty="0"/>
              <a:t>nové metody s tím, že jste to chtěl(a) vždy zkusit. </a:t>
            </a:r>
            <a:endParaRPr lang="cs-CZ" dirty="0" smtClean="0"/>
          </a:p>
          <a:p>
            <a:endParaRPr lang="cs-CZ" dirty="0"/>
          </a:p>
          <a:p>
            <a:r>
              <a:rPr lang="cs-CZ" dirty="0" smtClean="0"/>
              <a:t>U </a:t>
            </a:r>
            <a:r>
              <a:rPr lang="cs-CZ" dirty="0"/>
              <a:t>hodnocení hodnoťte oba podobným způsobem. Používejte pomůcky, počítače, mobilní zařízení, internet. Vše si sepište pro následnou reflexi.</a:t>
            </a:r>
          </a:p>
        </p:txBody>
      </p:sp>
    </p:spTree>
    <p:extLst>
      <p:ext uri="{BB962C8B-B14F-4D97-AF65-F5344CB8AC3E}">
        <p14:creationId xmlns:p14="http://schemas.microsoft.com/office/powerpoint/2010/main" val="346558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889844"/>
            <a:ext cx="8352928" cy="5632311"/>
          </a:xfrm>
          <a:prstGeom prst="rect">
            <a:avLst/>
          </a:prstGeom>
        </p:spPr>
        <p:txBody>
          <a:bodyPr wrap="square">
            <a:spAutoFit/>
          </a:bodyPr>
          <a:lstStyle/>
          <a:p>
            <a:r>
              <a:rPr lang="cs-CZ" b="1" dirty="0"/>
              <a:t>4) Rozdělení kompetencí aneb, co kdo bude v hodině dělat</a:t>
            </a:r>
            <a:r>
              <a:rPr lang="cs-CZ" b="1" dirty="0" smtClean="0"/>
              <a:t>:</a:t>
            </a:r>
          </a:p>
          <a:p>
            <a:endParaRPr lang="cs-CZ" dirty="0"/>
          </a:p>
          <a:p>
            <a:pPr lvl="0"/>
            <a:r>
              <a:rPr lang="cs-CZ" dirty="0"/>
              <a:t>Kdo bude mít jakou roli – moderátor, poradce, konzultant, hodnotitel aj.</a:t>
            </a:r>
          </a:p>
          <a:p>
            <a:pPr lvl="0"/>
            <a:endParaRPr lang="cs-CZ" dirty="0" smtClean="0"/>
          </a:p>
          <a:p>
            <a:pPr lvl="0"/>
            <a:r>
              <a:rPr lang="cs-CZ" dirty="0" smtClean="0"/>
              <a:t>Role </a:t>
            </a:r>
            <a:r>
              <a:rPr lang="cs-CZ" dirty="0"/>
              <a:t>si musí být rovnocenné a ideálně 50 na </a:t>
            </a:r>
            <a:r>
              <a:rPr lang="cs-CZ" dirty="0" smtClean="0"/>
              <a:t>50.</a:t>
            </a:r>
            <a:endParaRPr lang="cs-CZ" dirty="0"/>
          </a:p>
          <a:p>
            <a:pPr lvl="0"/>
            <a:endParaRPr lang="cs-CZ" dirty="0" smtClean="0"/>
          </a:p>
          <a:p>
            <a:pPr lvl="0"/>
            <a:r>
              <a:rPr lang="cs-CZ" dirty="0" smtClean="0"/>
              <a:t>Kdo </a:t>
            </a:r>
            <a:r>
              <a:rPr lang="cs-CZ" dirty="0"/>
              <a:t>hodinu zahájí, kdo koho představí, kdo bude hodnotit, kdo hodinu </a:t>
            </a:r>
            <a:r>
              <a:rPr lang="cs-CZ" dirty="0" smtClean="0"/>
              <a:t>ukončí.</a:t>
            </a:r>
            <a:endParaRPr lang="cs-CZ" dirty="0"/>
          </a:p>
          <a:p>
            <a:pPr lvl="0"/>
            <a:endParaRPr lang="cs-CZ" dirty="0" smtClean="0"/>
          </a:p>
          <a:p>
            <a:pPr lvl="0"/>
            <a:r>
              <a:rPr lang="cs-CZ" dirty="0" smtClean="0"/>
              <a:t>Role </a:t>
            </a:r>
            <a:r>
              <a:rPr lang="cs-CZ" dirty="0"/>
              <a:t>můžete udělat i duplicitní, ale pozor na vzájemný </a:t>
            </a:r>
            <a:r>
              <a:rPr lang="cs-CZ" dirty="0" smtClean="0"/>
              <a:t>respekt.</a:t>
            </a:r>
            <a:endParaRPr lang="cs-CZ" dirty="0"/>
          </a:p>
          <a:p>
            <a:endParaRPr lang="cs-CZ" dirty="0" smtClean="0"/>
          </a:p>
          <a:p>
            <a:r>
              <a:rPr lang="cs-CZ" dirty="0" smtClean="0"/>
              <a:t>Nepřekážejte </a:t>
            </a:r>
            <a:r>
              <a:rPr lang="cs-CZ" dirty="0"/>
              <a:t>si. </a:t>
            </a:r>
            <a:endParaRPr lang="cs-CZ" dirty="0" smtClean="0"/>
          </a:p>
          <a:p>
            <a:endParaRPr lang="cs-CZ" dirty="0"/>
          </a:p>
          <a:p>
            <a:r>
              <a:rPr lang="cs-CZ" dirty="0" smtClean="0"/>
              <a:t>Neexcelujte</a:t>
            </a:r>
            <a:r>
              <a:rPr lang="cs-CZ" dirty="0"/>
              <a:t>, aby se druhý krčil ve Vašem stínu. </a:t>
            </a:r>
            <a:endParaRPr lang="cs-CZ" dirty="0" smtClean="0"/>
          </a:p>
          <a:p>
            <a:endParaRPr lang="cs-CZ" dirty="0"/>
          </a:p>
          <a:p>
            <a:r>
              <a:rPr lang="cs-CZ" dirty="0" smtClean="0"/>
              <a:t>Musíte </a:t>
            </a:r>
            <a:r>
              <a:rPr lang="cs-CZ" dirty="0"/>
              <a:t>mít dobrý pocit a ne, že už to </a:t>
            </a:r>
            <a:r>
              <a:rPr lang="cs-CZ" dirty="0" smtClean="0"/>
              <a:t>nechcete </a:t>
            </a:r>
            <a:r>
              <a:rPr lang="cs-CZ" dirty="0"/>
              <a:t>nikdy zažít. Držte se domluvených postupů a pravidel, jinak můžete přijít o dobrý vztah s kolegou (kolegyní) nebo ztratit respekt žáků. </a:t>
            </a:r>
            <a:endParaRPr lang="cs-CZ" dirty="0" smtClean="0"/>
          </a:p>
          <a:p>
            <a:endParaRPr lang="cs-CZ" dirty="0"/>
          </a:p>
          <a:p>
            <a:r>
              <a:rPr lang="cs-CZ" dirty="0" smtClean="0"/>
              <a:t>Nastane-li </a:t>
            </a:r>
            <a:r>
              <a:rPr lang="cs-CZ" dirty="0"/>
              <a:t>odborná rozepře, neponižujte se mezi sebou, nehádejte a neskákejte si do řeči. Domluvte si signál, když chcete něco říct, pusťte se ke slovu.</a:t>
            </a:r>
          </a:p>
        </p:txBody>
      </p:sp>
    </p:spTree>
    <p:extLst>
      <p:ext uri="{BB962C8B-B14F-4D97-AF65-F5344CB8AC3E}">
        <p14:creationId xmlns:p14="http://schemas.microsoft.com/office/powerpoint/2010/main" val="3740693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539552" y="92301"/>
            <a:ext cx="8352928" cy="6186309"/>
          </a:xfrm>
          <a:prstGeom prst="rect">
            <a:avLst/>
          </a:prstGeom>
        </p:spPr>
        <p:txBody>
          <a:bodyPr wrap="square">
            <a:spAutoFit/>
          </a:bodyPr>
          <a:lstStyle/>
          <a:p>
            <a:r>
              <a:rPr lang="cs-CZ" b="1" dirty="0"/>
              <a:t>5) Realizace:</a:t>
            </a:r>
            <a:endParaRPr lang="cs-CZ" dirty="0"/>
          </a:p>
          <a:p>
            <a:pPr lvl="0"/>
            <a:endParaRPr lang="cs-CZ" dirty="0" smtClean="0"/>
          </a:p>
          <a:p>
            <a:pPr lvl="0"/>
            <a:r>
              <a:rPr lang="cs-CZ" dirty="0" smtClean="0"/>
              <a:t>Ten</a:t>
            </a:r>
            <a:r>
              <a:rPr lang="cs-CZ" dirty="0"/>
              <a:t>, co je na své </a:t>
            </a:r>
            <a:r>
              <a:rPr lang="cs-CZ" dirty="0" smtClean="0"/>
              <a:t>hodině, </a:t>
            </a:r>
            <a:r>
              <a:rPr lang="cs-CZ" dirty="0"/>
              <a:t>začíná – pokud nechcete </a:t>
            </a:r>
            <a:r>
              <a:rPr lang="cs-CZ" dirty="0" smtClean="0"/>
              <a:t>změnu.</a:t>
            </a:r>
            <a:endParaRPr lang="cs-CZ" dirty="0"/>
          </a:p>
          <a:p>
            <a:pPr lvl="0"/>
            <a:r>
              <a:rPr lang="cs-CZ" dirty="0" smtClean="0"/>
              <a:t>Seznámí </a:t>
            </a:r>
            <a:r>
              <a:rPr lang="cs-CZ" dirty="0"/>
              <a:t>žáky s faktem, že se jedná o hodinu tandemové výuky – přiblíží </a:t>
            </a:r>
            <a:r>
              <a:rPr lang="cs-CZ" dirty="0" smtClean="0"/>
              <a:t>průběh.</a:t>
            </a:r>
            <a:endParaRPr lang="cs-CZ" dirty="0"/>
          </a:p>
          <a:p>
            <a:pPr lvl="0"/>
            <a:endParaRPr lang="cs-CZ" dirty="0" smtClean="0"/>
          </a:p>
          <a:p>
            <a:pPr lvl="0"/>
            <a:r>
              <a:rPr lang="cs-CZ" dirty="0" smtClean="0"/>
              <a:t>Představí </a:t>
            </a:r>
            <a:r>
              <a:rPr lang="cs-CZ" dirty="0"/>
              <a:t>kolegu (kolegyni) nebo nechá kolegu (kolegyni) představit </a:t>
            </a:r>
            <a:r>
              <a:rPr lang="cs-CZ" dirty="0" smtClean="0"/>
              <a:t>se.</a:t>
            </a:r>
            <a:endParaRPr lang="cs-CZ" dirty="0"/>
          </a:p>
          <a:p>
            <a:pPr lvl="0"/>
            <a:endParaRPr lang="cs-CZ" dirty="0" smtClean="0"/>
          </a:p>
          <a:p>
            <a:pPr lvl="0"/>
            <a:r>
              <a:rPr lang="cs-CZ" dirty="0" smtClean="0"/>
              <a:t>Informuje </a:t>
            </a:r>
            <a:r>
              <a:rPr lang="cs-CZ" dirty="0"/>
              <a:t>žáky o své roli a roli kolegy, popř. rolích, resp. jak celá hodina bude </a:t>
            </a:r>
            <a:r>
              <a:rPr lang="cs-CZ" dirty="0" smtClean="0"/>
              <a:t>probíhat.</a:t>
            </a:r>
            <a:endParaRPr lang="cs-CZ" dirty="0"/>
          </a:p>
          <a:p>
            <a:pPr lvl="0"/>
            <a:endParaRPr lang="cs-CZ" dirty="0" smtClean="0"/>
          </a:p>
          <a:p>
            <a:pPr lvl="0"/>
            <a:r>
              <a:rPr lang="cs-CZ" dirty="0" smtClean="0"/>
              <a:t>Zodpoví </a:t>
            </a:r>
            <a:r>
              <a:rPr lang="cs-CZ" dirty="0"/>
              <a:t>případné dotazy žáků a zrealizujte hodinu dle dohodnutých </a:t>
            </a:r>
            <a:r>
              <a:rPr lang="cs-CZ" dirty="0" smtClean="0"/>
              <a:t>pravidel.</a:t>
            </a:r>
            <a:endParaRPr lang="cs-CZ" dirty="0"/>
          </a:p>
          <a:p>
            <a:endParaRPr lang="cs-CZ" dirty="0" smtClean="0"/>
          </a:p>
          <a:p>
            <a:r>
              <a:rPr lang="cs-CZ" dirty="0" smtClean="0"/>
              <a:t>Nebojte </a:t>
            </a:r>
            <a:r>
              <a:rPr lang="cs-CZ" dirty="0"/>
              <a:t>se, je to jen další hodina. Tréma může být zásadním faktorem, pokud sobě nebo kolegovi (kolegyni) nevěříte. Sejděte se a zkuste si to bez žáků. </a:t>
            </a:r>
            <a:endParaRPr lang="cs-CZ" dirty="0" smtClean="0"/>
          </a:p>
          <a:p>
            <a:endParaRPr lang="cs-CZ" dirty="0"/>
          </a:p>
          <a:p>
            <a:r>
              <a:rPr lang="cs-CZ" dirty="0" smtClean="0"/>
              <a:t>Mějte </a:t>
            </a:r>
            <a:r>
              <a:rPr lang="cs-CZ" dirty="0"/>
              <a:t>připravený katastrofický scénář pro nečekávané situace – nepanikařte. </a:t>
            </a:r>
            <a:endParaRPr lang="cs-CZ" dirty="0" smtClean="0"/>
          </a:p>
          <a:p>
            <a:endParaRPr lang="cs-CZ" dirty="0"/>
          </a:p>
          <a:p>
            <a:r>
              <a:rPr lang="cs-CZ" dirty="0" smtClean="0"/>
              <a:t>Nehlídejte </a:t>
            </a:r>
            <a:r>
              <a:rPr lang="cs-CZ" dirty="0"/>
              <a:t>kolegu (kolegyni) a nekontrolujte, co říká. </a:t>
            </a:r>
            <a:endParaRPr lang="cs-CZ" dirty="0" smtClean="0"/>
          </a:p>
          <a:p>
            <a:r>
              <a:rPr lang="cs-CZ" dirty="0" smtClean="0"/>
              <a:t>Na </a:t>
            </a:r>
            <a:r>
              <a:rPr lang="cs-CZ" dirty="0"/>
              <a:t>hodině je proto, aby Vám pomohl(a). Pozor na hodnocení žáků, domluvte se. </a:t>
            </a:r>
            <a:endParaRPr lang="cs-CZ" dirty="0" smtClean="0"/>
          </a:p>
          <a:p>
            <a:endParaRPr lang="cs-CZ" dirty="0"/>
          </a:p>
          <a:p>
            <a:r>
              <a:rPr lang="cs-CZ" dirty="0" smtClean="0"/>
              <a:t>Využijte </a:t>
            </a:r>
            <a:r>
              <a:rPr lang="cs-CZ" dirty="0"/>
              <a:t>možnost individualizace přístupu k žákům, co nestíhají. </a:t>
            </a:r>
            <a:endParaRPr lang="cs-CZ" dirty="0" smtClean="0"/>
          </a:p>
          <a:p>
            <a:endParaRPr lang="cs-CZ" dirty="0"/>
          </a:p>
          <a:p>
            <a:r>
              <a:rPr lang="cs-CZ" dirty="0" smtClean="0"/>
              <a:t>Vše </a:t>
            </a:r>
            <a:r>
              <a:rPr lang="cs-CZ" dirty="0"/>
              <a:t>si sepište pro pozdější </a:t>
            </a:r>
            <a:r>
              <a:rPr lang="cs-CZ" dirty="0" smtClean="0"/>
              <a:t>reflexi a </a:t>
            </a:r>
            <a:r>
              <a:rPr lang="cs-CZ" dirty="0"/>
              <a:t>vyhodnocení.</a:t>
            </a:r>
          </a:p>
        </p:txBody>
      </p:sp>
    </p:spTree>
    <p:extLst>
      <p:ext uri="{BB962C8B-B14F-4D97-AF65-F5344CB8AC3E}">
        <p14:creationId xmlns:p14="http://schemas.microsoft.com/office/powerpoint/2010/main" val="33201049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683568" y="1196752"/>
            <a:ext cx="7776864" cy="4247317"/>
          </a:xfrm>
          <a:prstGeom prst="rect">
            <a:avLst/>
          </a:prstGeom>
        </p:spPr>
        <p:txBody>
          <a:bodyPr wrap="square">
            <a:spAutoFit/>
          </a:bodyPr>
          <a:lstStyle/>
          <a:p>
            <a:r>
              <a:rPr lang="cs-CZ" b="1" dirty="0"/>
              <a:t>6) Reflexe s žáky a kolegou</a:t>
            </a:r>
            <a:r>
              <a:rPr lang="cs-CZ" b="1" dirty="0" smtClean="0"/>
              <a:t>:</a:t>
            </a:r>
          </a:p>
          <a:p>
            <a:endParaRPr lang="cs-CZ" dirty="0"/>
          </a:p>
          <a:p>
            <a:pPr lvl="0"/>
            <a:r>
              <a:rPr lang="cs-CZ" dirty="0"/>
              <a:t>Udělejte zpětnou vazbu se žáky hned po hodině, nebo na konci </a:t>
            </a:r>
            <a:r>
              <a:rPr lang="cs-CZ" dirty="0" smtClean="0"/>
              <a:t>hodiny.</a:t>
            </a:r>
          </a:p>
          <a:p>
            <a:pPr lvl="0"/>
            <a:endParaRPr lang="cs-CZ" dirty="0"/>
          </a:p>
          <a:p>
            <a:pPr lvl="0"/>
            <a:r>
              <a:rPr lang="cs-CZ" dirty="0"/>
              <a:t>Zeptejte se jich, jak se jim hodina líbila – plusy a mínusy, typy a náměty pro další </a:t>
            </a:r>
            <a:r>
              <a:rPr lang="cs-CZ" dirty="0" smtClean="0"/>
              <a:t>tandem.</a:t>
            </a:r>
          </a:p>
          <a:p>
            <a:pPr lvl="0"/>
            <a:endParaRPr lang="cs-CZ" dirty="0"/>
          </a:p>
          <a:p>
            <a:pPr lvl="0"/>
            <a:r>
              <a:rPr lang="cs-CZ" dirty="0"/>
              <a:t>Pochvalte je, pokud byli aktivní, anebo opačně a zeptejte se, zda chtějí další </a:t>
            </a:r>
            <a:r>
              <a:rPr lang="cs-CZ" dirty="0" smtClean="0"/>
              <a:t>tandem.</a:t>
            </a:r>
          </a:p>
          <a:p>
            <a:pPr lvl="0"/>
            <a:endParaRPr lang="cs-CZ" dirty="0"/>
          </a:p>
          <a:p>
            <a:pPr lvl="0"/>
            <a:r>
              <a:rPr lang="cs-CZ" dirty="0"/>
              <a:t>Podobnou reflexi udělejte s kolegou (kolegyní) – buďte vnímaví, empatičtí a kritizujte </a:t>
            </a:r>
            <a:r>
              <a:rPr lang="cs-CZ" dirty="0" smtClean="0"/>
              <a:t>zlehka.</a:t>
            </a:r>
          </a:p>
          <a:p>
            <a:pPr lvl="0"/>
            <a:endParaRPr lang="cs-CZ" dirty="0"/>
          </a:p>
          <a:p>
            <a:pPr lvl="0"/>
            <a:r>
              <a:rPr lang="cs-CZ" dirty="0"/>
              <a:t>Buďte otevření a kritiku přijímejte s úsměvem, může Vám hodně dát – vše si </a:t>
            </a:r>
            <a:r>
              <a:rPr lang="cs-CZ" dirty="0" smtClean="0"/>
              <a:t>sepište.</a:t>
            </a:r>
            <a:endParaRPr lang="cs-CZ" dirty="0"/>
          </a:p>
        </p:txBody>
      </p:sp>
    </p:spTree>
    <p:extLst>
      <p:ext uri="{BB962C8B-B14F-4D97-AF65-F5344CB8AC3E}">
        <p14:creationId xmlns:p14="http://schemas.microsoft.com/office/powerpoint/2010/main" val="3608562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67544" y="1052736"/>
            <a:ext cx="8136904" cy="4247317"/>
          </a:xfrm>
          <a:prstGeom prst="rect">
            <a:avLst/>
          </a:prstGeom>
        </p:spPr>
        <p:txBody>
          <a:bodyPr wrap="square">
            <a:spAutoFit/>
          </a:bodyPr>
          <a:lstStyle/>
          <a:p>
            <a:r>
              <a:rPr lang="cs-CZ" b="1" dirty="0"/>
              <a:t>7) Když se to zvrtne, aneb co dělat, když tandem nevyjde a je to katastrofa</a:t>
            </a:r>
            <a:r>
              <a:rPr lang="cs-CZ" b="1" dirty="0" smtClean="0"/>
              <a:t>:</a:t>
            </a:r>
          </a:p>
          <a:p>
            <a:endParaRPr lang="cs-CZ" dirty="0"/>
          </a:p>
          <a:p>
            <a:pPr lvl="0"/>
            <a:r>
              <a:rPr lang="cs-CZ" dirty="0"/>
              <a:t>Identifikujte problém, proč k tomu došlo – zaměřte se na něj a vyřešte </a:t>
            </a:r>
            <a:r>
              <a:rPr lang="cs-CZ" dirty="0" smtClean="0"/>
              <a:t>ho.</a:t>
            </a:r>
            <a:endParaRPr lang="cs-CZ" dirty="0"/>
          </a:p>
          <a:p>
            <a:pPr lvl="0"/>
            <a:endParaRPr lang="cs-CZ" dirty="0" smtClean="0"/>
          </a:p>
          <a:p>
            <a:pPr lvl="0"/>
            <a:r>
              <a:rPr lang="cs-CZ" dirty="0" smtClean="0"/>
              <a:t>Pokud </a:t>
            </a:r>
            <a:r>
              <a:rPr lang="cs-CZ" dirty="0"/>
              <a:t>je problém kolega (kolegyně), vyměňte ho – nemá význam se s ním hádat, nedodržel svoji roli, šel proti Vám apod.</a:t>
            </a:r>
          </a:p>
          <a:p>
            <a:pPr lvl="0"/>
            <a:endParaRPr lang="cs-CZ" dirty="0" smtClean="0"/>
          </a:p>
          <a:p>
            <a:pPr lvl="0"/>
            <a:r>
              <a:rPr lang="cs-CZ" dirty="0" smtClean="0"/>
              <a:t>Podcenili </a:t>
            </a:r>
            <a:r>
              <a:rPr lang="cs-CZ" dirty="0"/>
              <a:t>jste přípravu – udělejte ji lépe, důkladně a podrobněji, zaměřte se na </a:t>
            </a:r>
            <a:r>
              <a:rPr lang="cs-CZ" dirty="0" smtClean="0"/>
              <a:t>úskalí.</a:t>
            </a:r>
            <a:endParaRPr lang="cs-CZ" dirty="0"/>
          </a:p>
          <a:p>
            <a:pPr lvl="0"/>
            <a:endParaRPr lang="cs-CZ" dirty="0" smtClean="0"/>
          </a:p>
          <a:p>
            <a:pPr lvl="0"/>
            <a:r>
              <a:rPr lang="cs-CZ" dirty="0" smtClean="0"/>
              <a:t>Vybrali </a:t>
            </a:r>
            <a:r>
              <a:rPr lang="cs-CZ" dirty="0"/>
              <a:t>jste špatné učivo, metodu, stanovili jste si velké cíle apod. – vyberte jiné učivo, tam, kde se cítíte silní, jinou metodu, stanovte nižší cíle atd.</a:t>
            </a:r>
          </a:p>
          <a:p>
            <a:pPr lvl="0"/>
            <a:endParaRPr lang="cs-CZ" dirty="0" smtClean="0"/>
          </a:p>
          <a:p>
            <a:pPr lvl="0"/>
            <a:r>
              <a:rPr lang="cs-CZ" dirty="0" smtClean="0"/>
              <a:t>Vybrali </a:t>
            </a:r>
            <a:r>
              <a:rPr lang="cs-CZ" dirty="0"/>
              <a:t>jste nevhodnou třídu – jděte do jiné, u níž si věříte, že to dopadne </a:t>
            </a:r>
            <a:r>
              <a:rPr lang="cs-CZ" dirty="0" smtClean="0"/>
              <a:t>skvěle.</a:t>
            </a:r>
            <a:endParaRPr lang="cs-CZ" dirty="0"/>
          </a:p>
          <a:p>
            <a:pPr lvl="0"/>
            <a:endParaRPr lang="cs-CZ" dirty="0" smtClean="0"/>
          </a:p>
          <a:p>
            <a:pPr lvl="0"/>
            <a:r>
              <a:rPr lang="cs-CZ" dirty="0" smtClean="0"/>
              <a:t>Okamžitě </a:t>
            </a:r>
            <a:r>
              <a:rPr lang="cs-CZ" dirty="0"/>
              <a:t>realizujte nový tandem, jinak už to nikdy </a:t>
            </a:r>
            <a:r>
              <a:rPr lang="cs-CZ" dirty="0" smtClean="0"/>
              <a:t>nepůjde.</a:t>
            </a:r>
            <a:endParaRPr lang="cs-CZ" dirty="0"/>
          </a:p>
        </p:txBody>
      </p:sp>
    </p:spTree>
    <p:extLst>
      <p:ext uri="{BB962C8B-B14F-4D97-AF65-F5344CB8AC3E}">
        <p14:creationId xmlns:p14="http://schemas.microsoft.com/office/powerpoint/2010/main" val="4169301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843339" y="3244334"/>
            <a:ext cx="1457322" cy="369332"/>
          </a:xfrm>
          <a:prstGeom prst="rect">
            <a:avLst/>
          </a:prstGeom>
        </p:spPr>
        <p:txBody>
          <a:bodyPr wrap="none">
            <a:spAutoFit/>
          </a:bodyPr>
          <a:lstStyle/>
          <a:p>
            <a:r>
              <a:rPr lang="cs-CZ" b="1" dirty="0"/>
              <a:t>Učitel naživo</a:t>
            </a:r>
            <a:r>
              <a:rPr lang="cs-CZ" dirty="0"/>
              <a:t> </a:t>
            </a:r>
          </a:p>
        </p:txBody>
      </p:sp>
      <p:sp>
        <p:nvSpPr>
          <p:cNvPr id="5" name="Obdélník 4"/>
          <p:cNvSpPr/>
          <p:nvPr/>
        </p:nvSpPr>
        <p:spPr>
          <a:xfrm>
            <a:off x="2483768" y="4653136"/>
            <a:ext cx="4572000" cy="646331"/>
          </a:xfrm>
          <a:prstGeom prst="rect">
            <a:avLst/>
          </a:prstGeom>
        </p:spPr>
        <p:txBody>
          <a:bodyPr>
            <a:spAutoFit/>
          </a:bodyPr>
          <a:lstStyle/>
          <a:p>
            <a:pPr lvl="0"/>
            <a:r>
              <a:rPr lang="cs-CZ" u="sng" dirty="0">
                <a:hlinkClick r:id="rId2"/>
              </a:rPr>
              <a:t>https://tandemoveuceni.cz/co-pro-nas-znamena-tandemove-uceni/</a:t>
            </a:r>
            <a:endParaRPr lang="cs-CZ" dirty="0"/>
          </a:p>
        </p:txBody>
      </p:sp>
    </p:spTree>
    <p:extLst>
      <p:ext uri="{BB962C8B-B14F-4D97-AF65-F5344CB8AC3E}">
        <p14:creationId xmlns:p14="http://schemas.microsoft.com/office/powerpoint/2010/main" val="2800884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12852920" y="1268760"/>
            <a:ext cx="10480370" cy="2308324"/>
          </a:xfrm>
          <a:prstGeom prst="rect">
            <a:avLst/>
          </a:prstGeom>
          <a:noFill/>
        </p:spPr>
        <p:txBody>
          <a:bodyPr wrap="none" rtlCol="0">
            <a:spAutoFit/>
          </a:bodyPr>
          <a:lstStyle/>
          <a:p>
            <a:r>
              <a:rPr lang="cs-CZ" b="1" dirty="0"/>
              <a:t>Týmová výuka </a:t>
            </a:r>
            <a:endParaRPr lang="cs-CZ" dirty="0"/>
          </a:p>
          <a:p>
            <a:r>
              <a:rPr lang="cs-CZ" b="1" dirty="0"/>
              <a:t> </a:t>
            </a:r>
            <a:endParaRPr lang="cs-CZ" dirty="0"/>
          </a:p>
          <a:p>
            <a:r>
              <a:rPr lang="cs-CZ" dirty="0"/>
              <a:t>Metoda výuky, při níž se na přípravě, realizaci a hodnocení výuky (na jednotlivých fázích nebo na všech) podílí </a:t>
            </a:r>
            <a:endParaRPr lang="cs-CZ" dirty="0" smtClean="0"/>
          </a:p>
          <a:p>
            <a:r>
              <a:rPr lang="cs-CZ" dirty="0" smtClean="0"/>
              <a:t>tým </a:t>
            </a:r>
            <a:r>
              <a:rPr lang="cs-CZ" dirty="0"/>
              <a:t>vyučujících. </a:t>
            </a:r>
          </a:p>
          <a:p>
            <a:r>
              <a:rPr lang="cs-CZ" dirty="0"/>
              <a:t>Tým – dva a více vyučujících. Podle charakteru týmové spolupráce může být tým složen z učitelů jednoho </a:t>
            </a:r>
            <a:endParaRPr lang="cs-CZ" dirty="0" smtClean="0"/>
          </a:p>
          <a:p>
            <a:r>
              <a:rPr lang="cs-CZ" dirty="0" smtClean="0"/>
              <a:t>či </a:t>
            </a:r>
            <a:r>
              <a:rPr lang="cs-CZ" dirty="0"/>
              <a:t>více oborů (předmětů), může být zastoupen i odborník bez pedagogické kvalifikace, např. z praxe, vědecký </a:t>
            </a:r>
            <a:endParaRPr lang="cs-CZ" dirty="0" smtClean="0"/>
          </a:p>
          <a:p>
            <a:r>
              <a:rPr lang="cs-CZ" dirty="0" smtClean="0"/>
              <a:t>nebo </a:t>
            </a:r>
            <a:r>
              <a:rPr lang="cs-CZ" dirty="0"/>
              <a:t>vývojový pracovník apod. Někdy se na výuce podílejí dobrovolníci, např. rodiče. </a:t>
            </a:r>
          </a:p>
          <a:p>
            <a:endParaRPr lang="cs-CZ" dirty="0"/>
          </a:p>
        </p:txBody>
      </p:sp>
      <p:sp>
        <p:nvSpPr>
          <p:cNvPr id="5" name="Obdélník 4"/>
          <p:cNvSpPr/>
          <p:nvPr/>
        </p:nvSpPr>
        <p:spPr>
          <a:xfrm>
            <a:off x="467544" y="1286417"/>
            <a:ext cx="7920880" cy="4185761"/>
          </a:xfrm>
          <a:prstGeom prst="rect">
            <a:avLst/>
          </a:prstGeom>
        </p:spPr>
        <p:txBody>
          <a:bodyPr wrap="square">
            <a:spAutoFit/>
          </a:bodyPr>
          <a:lstStyle/>
          <a:p>
            <a:r>
              <a:rPr lang="cs-CZ" sz="2800" b="1" dirty="0"/>
              <a:t>Týmová výuka </a:t>
            </a:r>
            <a:endParaRPr lang="cs-CZ" sz="2800" dirty="0"/>
          </a:p>
          <a:p>
            <a:r>
              <a:rPr lang="cs-CZ" b="1" dirty="0"/>
              <a:t> </a:t>
            </a:r>
            <a:endParaRPr lang="cs-CZ" dirty="0"/>
          </a:p>
          <a:p>
            <a:r>
              <a:rPr lang="cs-CZ" sz="2000" b="1" dirty="0"/>
              <a:t>Metoda výuky, při níž se na přípravě, realizaci a hodnocení výuky (na jednotlivých fázích nebo na všech) podílí tým vyučujících. </a:t>
            </a:r>
          </a:p>
          <a:p>
            <a:endParaRPr lang="cs-CZ" sz="2000" b="1" dirty="0" smtClean="0"/>
          </a:p>
          <a:p>
            <a:r>
              <a:rPr lang="cs-CZ" sz="2000" b="1" dirty="0" smtClean="0"/>
              <a:t>Tým </a:t>
            </a:r>
            <a:r>
              <a:rPr lang="cs-CZ" sz="2000" b="1" dirty="0"/>
              <a:t>– dva a více vyučujících. </a:t>
            </a:r>
            <a:endParaRPr lang="cs-CZ" sz="2000" b="1" dirty="0" smtClean="0"/>
          </a:p>
          <a:p>
            <a:endParaRPr lang="cs-CZ" sz="2000" b="1" dirty="0"/>
          </a:p>
          <a:p>
            <a:r>
              <a:rPr lang="cs-CZ" sz="2000" b="1" dirty="0" smtClean="0"/>
              <a:t>Podle </a:t>
            </a:r>
            <a:r>
              <a:rPr lang="cs-CZ" sz="2000" b="1" dirty="0"/>
              <a:t>charakteru týmové spolupráce může být tým složen z učitelů jednoho či více oborů (předmětů), může být zastoupen i odborník bez pedagogické kvalifikace, např. z praxe, vědecký nebo vývojový pracovník apod. </a:t>
            </a:r>
            <a:endParaRPr lang="cs-CZ" sz="2000" b="1" dirty="0" smtClean="0"/>
          </a:p>
          <a:p>
            <a:endParaRPr lang="cs-CZ" sz="2000" b="1" dirty="0"/>
          </a:p>
          <a:p>
            <a:r>
              <a:rPr lang="cs-CZ" sz="2000" b="1" dirty="0" smtClean="0"/>
              <a:t>Někdy </a:t>
            </a:r>
            <a:r>
              <a:rPr lang="cs-CZ" sz="2000" b="1" dirty="0"/>
              <a:t>se na výuce podílejí dobrovolníci, např. rodiče. </a:t>
            </a:r>
          </a:p>
        </p:txBody>
      </p:sp>
    </p:spTree>
    <p:extLst>
      <p:ext uri="{BB962C8B-B14F-4D97-AF65-F5344CB8AC3E}">
        <p14:creationId xmlns:p14="http://schemas.microsoft.com/office/powerpoint/2010/main" val="744236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71600" y="548680"/>
            <a:ext cx="7200800" cy="5663089"/>
          </a:xfrm>
          <a:prstGeom prst="rect">
            <a:avLst/>
          </a:prstGeom>
        </p:spPr>
        <p:txBody>
          <a:bodyPr wrap="square">
            <a:spAutoFit/>
          </a:bodyPr>
          <a:lstStyle/>
          <a:p>
            <a:r>
              <a:rPr lang="cs-CZ" sz="2800" b="1" dirty="0"/>
              <a:t>Rozvržení týmové spolupráce: </a:t>
            </a:r>
          </a:p>
          <a:p>
            <a:r>
              <a:rPr lang="cs-CZ" sz="2800" b="1" dirty="0"/>
              <a:t> </a:t>
            </a:r>
          </a:p>
          <a:p>
            <a:r>
              <a:rPr lang="cs-CZ" b="1" dirty="0" smtClean="0"/>
              <a:t>Týmová </a:t>
            </a:r>
            <a:r>
              <a:rPr lang="cs-CZ" b="1" dirty="0"/>
              <a:t>příprava výuky</a:t>
            </a:r>
            <a:r>
              <a:rPr lang="cs-CZ" dirty="0"/>
              <a:t>: </a:t>
            </a:r>
            <a:endParaRPr lang="cs-CZ" dirty="0" smtClean="0"/>
          </a:p>
          <a:p>
            <a:endParaRPr lang="cs-CZ" dirty="0"/>
          </a:p>
          <a:p>
            <a:r>
              <a:rPr lang="cs-CZ" dirty="0" smtClean="0"/>
              <a:t>na </a:t>
            </a:r>
            <a:r>
              <a:rPr lang="cs-CZ" dirty="0"/>
              <a:t>delší časový celek </a:t>
            </a:r>
            <a:r>
              <a:rPr lang="cs-CZ" dirty="0" smtClean="0"/>
              <a:t> -  učební </a:t>
            </a:r>
            <a:r>
              <a:rPr lang="cs-CZ" dirty="0"/>
              <a:t>cíle a obsahy např. na pololetí, </a:t>
            </a:r>
            <a:endParaRPr lang="cs-CZ" dirty="0" smtClean="0"/>
          </a:p>
          <a:p>
            <a:r>
              <a:rPr lang="cs-CZ" dirty="0"/>
              <a:t> </a:t>
            </a:r>
            <a:r>
              <a:rPr lang="cs-CZ" dirty="0" smtClean="0"/>
              <a:t>                                          tematický </a:t>
            </a:r>
            <a:r>
              <a:rPr lang="cs-CZ" dirty="0"/>
              <a:t>časový plán, </a:t>
            </a:r>
            <a:endParaRPr lang="cs-CZ" dirty="0" smtClean="0"/>
          </a:p>
          <a:p>
            <a:r>
              <a:rPr lang="cs-CZ" dirty="0" smtClean="0"/>
              <a:t>                                           organizační </a:t>
            </a:r>
            <a:r>
              <a:rPr lang="cs-CZ" dirty="0"/>
              <a:t>uspořádání žáků, </a:t>
            </a:r>
            <a:endParaRPr lang="cs-CZ" dirty="0" smtClean="0"/>
          </a:p>
          <a:p>
            <a:r>
              <a:rPr lang="cs-CZ" dirty="0" smtClean="0"/>
              <a:t>                                           rozvržení </a:t>
            </a:r>
            <a:r>
              <a:rPr lang="cs-CZ" dirty="0"/>
              <a:t>týmové práce, </a:t>
            </a:r>
            <a:endParaRPr lang="cs-CZ" dirty="0" smtClean="0"/>
          </a:p>
          <a:p>
            <a:r>
              <a:rPr lang="cs-CZ" dirty="0" smtClean="0"/>
              <a:t>                                           plán </a:t>
            </a:r>
            <a:r>
              <a:rPr lang="cs-CZ" dirty="0"/>
              <a:t>a způsob hodnocení žáků, </a:t>
            </a:r>
            <a:r>
              <a:rPr lang="cs-CZ" dirty="0" smtClean="0"/>
              <a:t> </a:t>
            </a:r>
          </a:p>
          <a:p>
            <a:r>
              <a:rPr lang="cs-CZ" dirty="0" smtClean="0"/>
              <a:t>                                           plán </a:t>
            </a:r>
            <a:r>
              <a:rPr lang="cs-CZ" dirty="0"/>
              <a:t>hodnocení </a:t>
            </a:r>
            <a:r>
              <a:rPr lang="cs-CZ" dirty="0" smtClean="0"/>
              <a:t>výuky </a:t>
            </a:r>
          </a:p>
          <a:p>
            <a:endParaRPr lang="cs-CZ" dirty="0" smtClean="0"/>
          </a:p>
          <a:p>
            <a:pPr marL="2238375" indent="-2238375"/>
            <a:r>
              <a:rPr lang="cs-CZ" dirty="0" smtClean="0"/>
              <a:t>na </a:t>
            </a:r>
            <a:r>
              <a:rPr lang="cs-CZ" dirty="0"/>
              <a:t>jednotlivou vyučovací jednotku </a:t>
            </a:r>
            <a:r>
              <a:rPr lang="cs-CZ" dirty="0" smtClean="0"/>
              <a:t> - učební </a:t>
            </a:r>
            <a:r>
              <a:rPr lang="cs-CZ" dirty="0"/>
              <a:t>cíl a obsah vyučovací jednotky, </a:t>
            </a:r>
            <a:r>
              <a:rPr lang="cs-CZ" dirty="0" smtClean="0"/>
              <a:t>      </a:t>
            </a:r>
          </a:p>
          <a:p>
            <a:pPr marL="2238375"/>
            <a:r>
              <a:rPr lang="cs-CZ" dirty="0" smtClean="0"/>
              <a:t>časový </a:t>
            </a:r>
            <a:r>
              <a:rPr lang="cs-CZ" dirty="0"/>
              <a:t>plán, </a:t>
            </a:r>
          </a:p>
          <a:p>
            <a:pPr marL="2238375"/>
            <a:r>
              <a:rPr lang="cs-CZ" dirty="0" smtClean="0"/>
              <a:t>organizace </a:t>
            </a:r>
            <a:r>
              <a:rPr lang="cs-CZ" dirty="0"/>
              <a:t>žáků, </a:t>
            </a:r>
          </a:p>
          <a:p>
            <a:pPr marL="2238375"/>
            <a:r>
              <a:rPr lang="cs-CZ" dirty="0" smtClean="0"/>
              <a:t>příprava </a:t>
            </a:r>
            <a:r>
              <a:rPr lang="cs-CZ" dirty="0"/>
              <a:t>pomůcek, </a:t>
            </a:r>
          </a:p>
          <a:p>
            <a:pPr marL="2238375"/>
            <a:r>
              <a:rPr lang="cs-CZ" dirty="0" smtClean="0"/>
              <a:t>způsob </a:t>
            </a:r>
            <a:r>
              <a:rPr lang="cs-CZ" dirty="0"/>
              <a:t>opakování a procvičení učiva, </a:t>
            </a:r>
          </a:p>
          <a:p>
            <a:pPr marL="2238375"/>
            <a:r>
              <a:rPr lang="cs-CZ" dirty="0" smtClean="0"/>
              <a:t>plán </a:t>
            </a:r>
            <a:r>
              <a:rPr lang="cs-CZ" dirty="0"/>
              <a:t>hodnocení žáků apod</a:t>
            </a:r>
            <a:r>
              <a:rPr lang="cs-CZ" dirty="0" smtClean="0"/>
              <a:t>. </a:t>
            </a:r>
          </a:p>
          <a:p>
            <a:endParaRPr lang="cs-CZ" dirty="0"/>
          </a:p>
          <a:p>
            <a:r>
              <a:rPr lang="cs-CZ" dirty="0" smtClean="0"/>
              <a:t>Vyučující </a:t>
            </a:r>
            <a:r>
              <a:rPr lang="cs-CZ" dirty="0"/>
              <a:t>pak realizují výuku ve svých třídách, resp. studijních skupinách.</a:t>
            </a:r>
          </a:p>
        </p:txBody>
      </p:sp>
    </p:spTree>
    <p:extLst>
      <p:ext uri="{BB962C8B-B14F-4D97-AF65-F5344CB8AC3E}">
        <p14:creationId xmlns:p14="http://schemas.microsoft.com/office/powerpoint/2010/main" val="35507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827584" y="764704"/>
            <a:ext cx="7776864" cy="5816977"/>
          </a:xfrm>
          <a:prstGeom prst="rect">
            <a:avLst/>
          </a:prstGeom>
        </p:spPr>
        <p:txBody>
          <a:bodyPr wrap="square">
            <a:spAutoFit/>
          </a:bodyPr>
          <a:lstStyle/>
          <a:p>
            <a:r>
              <a:rPr lang="cs-CZ" b="1" dirty="0" smtClean="0"/>
              <a:t>Týmová </a:t>
            </a:r>
            <a:r>
              <a:rPr lang="cs-CZ" b="1" dirty="0"/>
              <a:t>realizace výuky</a:t>
            </a:r>
            <a:r>
              <a:rPr lang="cs-CZ" dirty="0"/>
              <a:t>: </a:t>
            </a:r>
            <a:endParaRPr lang="cs-CZ" dirty="0" smtClean="0"/>
          </a:p>
          <a:p>
            <a:r>
              <a:rPr lang="cs-CZ" dirty="0" smtClean="0"/>
              <a:t>tým </a:t>
            </a:r>
            <a:r>
              <a:rPr lang="cs-CZ" dirty="0"/>
              <a:t>vyučujících realizuje výuku ve třídě. </a:t>
            </a:r>
          </a:p>
          <a:p>
            <a:r>
              <a:rPr lang="cs-CZ" dirty="0"/>
              <a:t> </a:t>
            </a:r>
          </a:p>
          <a:p>
            <a:r>
              <a:rPr lang="cs-CZ" b="1" dirty="0" smtClean="0"/>
              <a:t>Týmové </a:t>
            </a:r>
            <a:r>
              <a:rPr lang="cs-CZ" b="1" dirty="0"/>
              <a:t>vyhodnocení výuky</a:t>
            </a:r>
            <a:r>
              <a:rPr lang="cs-CZ" dirty="0"/>
              <a:t>, promítnutí poznatků a zkušeností do nové přípravy a realizace. </a:t>
            </a:r>
          </a:p>
          <a:p>
            <a:endParaRPr lang="cs-CZ" dirty="0" smtClean="0"/>
          </a:p>
          <a:p>
            <a:endParaRPr lang="cs-CZ" dirty="0"/>
          </a:p>
          <a:p>
            <a:r>
              <a:rPr lang="cs-CZ" sz="2400" b="1" dirty="0" smtClean="0"/>
              <a:t>Povaha </a:t>
            </a:r>
            <a:r>
              <a:rPr lang="cs-CZ" sz="2400" b="1" dirty="0"/>
              <a:t>týmové spolupráce vyučujících při realizaci výuky: </a:t>
            </a:r>
          </a:p>
          <a:p>
            <a:r>
              <a:rPr lang="cs-CZ" sz="2400" b="1" dirty="0"/>
              <a:t> </a:t>
            </a:r>
          </a:p>
          <a:p>
            <a:pPr marL="285750" lvl="0" indent="-285750">
              <a:buFont typeface="Arial" panose="020B0604020202020204" pitchFamily="34" charset="0"/>
              <a:buChar char="•"/>
            </a:pPr>
            <a:r>
              <a:rPr lang="cs-CZ" b="1" dirty="0"/>
              <a:t>stejné role</a:t>
            </a:r>
            <a:r>
              <a:rPr lang="cs-CZ" dirty="0"/>
              <a:t>: </a:t>
            </a:r>
            <a:r>
              <a:rPr lang="cs-CZ" dirty="0" smtClean="0"/>
              <a:t> každý </a:t>
            </a:r>
            <a:r>
              <a:rPr lang="cs-CZ" dirty="0"/>
              <a:t>vyučující má svoji třídu, kterou vyučuje samostatně, na základě týmově zpracované přípravy, </a:t>
            </a:r>
            <a:endParaRPr lang="cs-CZ" dirty="0" smtClean="0"/>
          </a:p>
          <a:p>
            <a:pPr marL="285750" lvl="0" indent="-285750">
              <a:buFont typeface="Arial" panose="020B0604020202020204" pitchFamily="34" charset="0"/>
              <a:buChar char="•"/>
            </a:pPr>
            <a:r>
              <a:rPr lang="cs-CZ" b="1" dirty="0" smtClean="0"/>
              <a:t>stejné </a:t>
            </a:r>
            <a:r>
              <a:rPr lang="cs-CZ" b="1" dirty="0"/>
              <a:t>role</a:t>
            </a:r>
            <a:r>
              <a:rPr lang="cs-CZ" dirty="0"/>
              <a:t>: každý vyučující má svoji skupinu žáků, výuka probíhá ve stejném čase a prostoru, </a:t>
            </a:r>
          </a:p>
          <a:p>
            <a:pPr marL="285750" lvl="0" indent="-285750">
              <a:buFont typeface="Arial" panose="020B0604020202020204" pitchFamily="34" charset="0"/>
              <a:buChar char="•"/>
            </a:pPr>
            <a:r>
              <a:rPr lang="cs-CZ" b="1" dirty="0"/>
              <a:t>různé role</a:t>
            </a:r>
            <a:r>
              <a:rPr lang="cs-CZ" dirty="0"/>
              <a:t>: učitelé si předávají vedoucí roli ve vyučování podle svého zaměření, nabízejí žákům různé úhly pohledu na probírané téma, </a:t>
            </a:r>
          </a:p>
          <a:p>
            <a:pPr marL="285750" lvl="0" indent="-285750">
              <a:buFont typeface="Arial" panose="020B0604020202020204" pitchFamily="34" charset="0"/>
              <a:buChar char="•"/>
            </a:pPr>
            <a:r>
              <a:rPr lang="cs-CZ" b="1" dirty="0"/>
              <a:t>různé role</a:t>
            </a:r>
            <a:r>
              <a:rPr lang="cs-CZ" dirty="0"/>
              <a:t>: jeden vyučující má vedoucí roli ve výuce po celou dobu, další vyučující podporují jeho činnost – pomáhají skupinám žáků nebo jednotlivým žákům, kteří postupují pomaleji, doplňují úkoly žákům, kteří postupují rychleji apod. (tato forma se využívá u nás – možnost využití tzv. asistentů pedagoga). </a:t>
            </a:r>
          </a:p>
          <a:p>
            <a:r>
              <a:rPr lang="cs-CZ" dirty="0"/>
              <a:t> </a:t>
            </a:r>
          </a:p>
        </p:txBody>
      </p:sp>
    </p:spTree>
    <p:extLst>
      <p:ext uri="{BB962C8B-B14F-4D97-AF65-F5344CB8AC3E}">
        <p14:creationId xmlns:p14="http://schemas.microsoft.com/office/powerpoint/2010/main" val="400696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539552" y="404664"/>
            <a:ext cx="7416824" cy="2739211"/>
          </a:xfrm>
          <a:prstGeom prst="rect">
            <a:avLst/>
          </a:prstGeom>
        </p:spPr>
        <p:txBody>
          <a:bodyPr wrap="square">
            <a:spAutoFit/>
          </a:bodyPr>
          <a:lstStyle/>
          <a:p>
            <a:r>
              <a:rPr lang="cs-CZ" sz="2800" b="1" dirty="0"/>
              <a:t>Párová výuka </a:t>
            </a:r>
          </a:p>
          <a:p>
            <a:r>
              <a:rPr lang="cs-CZ" dirty="0"/>
              <a:t> </a:t>
            </a:r>
          </a:p>
          <a:p>
            <a:r>
              <a:rPr lang="cs-CZ" dirty="0"/>
              <a:t>Párová výuka je druh týmové výuky, při níž působí ve vyučovací hodině dva učitelé. </a:t>
            </a:r>
          </a:p>
          <a:p>
            <a:r>
              <a:rPr lang="cs-CZ" dirty="0"/>
              <a:t> </a:t>
            </a:r>
          </a:p>
          <a:p>
            <a:r>
              <a:rPr lang="cs-CZ" dirty="0"/>
              <a:t>Učitelé výuku nejen společně realizují, ale společně se také připravují a výuku vyhodnocují. </a:t>
            </a:r>
          </a:p>
          <a:p>
            <a:r>
              <a:rPr lang="cs-CZ" b="1" dirty="0"/>
              <a:t> </a:t>
            </a:r>
            <a:endParaRPr lang="cs-CZ" dirty="0"/>
          </a:p>
          <a:p>
            <a:r>
              <a:rPr lang="cs-CZ" b="1" dirty="0"/>
              <a:t>Výhody </a:t>
            </a:r>
            <a:r>
              <a:rPr lang="cs-CZ" dirty="0" smtClean="0"/>
              <a:t>: </a:t>
            </a:r>
            <a:endParaRPr lang="cs-CZ" dirty="0"/>
          </a:p>
        </p:txBody>
      </p:sp>
      <p:sp>
        <p:nvSpPr>
          <p:cNvPr id="5" name="Obdélník 4"/>
          <p:cNvSpPr/>
          <p:nvPr/>
        </p:nvSpPr>
        <p:spPr>
          <a:xfrm>
            <a:off x="683568" y="3284984"/>
            <a:ext cx="6696744" cy="1754326"/>
          </a:xfrm>
          <a:prstGeom prst="rect">
            <a:avLst/>
          </a:prstGeom>
        </p:spPr>
        <p:txBody>
          <a:bodyPr wrap="square">
            <a:spAutoFit/>
          </a:bodyPr>
          <a:lstStyle/>
          <a:p>
            <a:r>
              <a:rPr lang="cs-CZ" dirty="0"/>
              <a:t> </a:t>
            </a:r>
          </a:p>
          <a:p>
            <a:pPr marL="285750" lvl="0" indent="-285750">
              <a:buFont typeface="Arial" panose="020B0604020202020204" pitchFamily="34" charset="0"/>
              <a:buChar char="•"/>
            </a:pPr>
            <a:r>
              <a:rPr lang="cs-CZ" dirty="0"/>
              <a:t>výuku je možné ve vyšší míře diferencovat a </a:t>
            </a:r>
            <a:r>
              <a:rPr lang="cs-CZ" dirty="0" smtClean="0"/>
              <a:t>individualizovat</a:t>
            </a:r>
          </a:p>
          <a:p>
            <a:pPr marL="285750" lvl="0" indent="-285750">
              <a:buFont typeface="Arial" panose="020B0604020202020204" pitchFamily="34" charset="0"/>
              <a:buChar char="•"/>
            </a:pPr>
            <a:r>
              <a:rPr lang="cs-CZ" dirty="0" smtClean="0"/>
              <a:t> vyučovací </a:t>
            </a:r>
            <a:r>
              <a:rPr lang="cs-CZ" dirty="0"/>
              <a:t>hodina je efektivnější </a:t>
            </a:r>
            <a:endParaRPr lang="cs-CZ" dirty="0" smtClean="0"/>
          </a:p>
          <a:p>
            <a:pPr marL="285750" lvl="0" indent="-285750">
              <a:buFont typeface="Arial" panose="020B0604020202020204" pitchFamily="34" charset="0"/>
              <a:buChar char="•"/>
            </a:pPr>
            <a:r>
              <a:rPr lang="cs-CZ" dirty="0" smtClean="0"/>
              <a:t>ve </a:t>
            </a:r>
            <a:r>
              <a:rPr lang="cs-CZ" dirty="0"/>
              <a:t>třídě se vytváří lepší pracovní klima, žáci jsou aktivnější a více spolupracují s učiteli i vzájemně </a:t>
            </a:r>
          </a:p>
          <a:p>
            <a:r>
              <a:rPr lang="cs-CZ" dirty="0"/>
              <a:t> </a:t>
            </a:r>
          </a:p>
        </p:txBody>
      </p:sp>
    </p:spTree>
    <p:extLst>
      <p:ext uri="{BB962C8B-B14F-4D97-AF65-F5344CB8AC3E}">
        <p14:creationId xmlns:p14="http://schemas.microsoft.com/office/powerpoint/2010/main" val="445675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23528" y="764704"/>
            <a:ext cx="8352928" cy="4524315"/>
          </a:xfrm>
          <a:prstGeom prst="rect">
            <a:avLst/>
          </a:prstGeom>
        </p:spPr>
        <p:txBody>
          <a:bodyPr wrap="square">
            <a:spAutoFit/>
          </a:bodyPr>
          <a:lstStyle/>
          <a:p>
            <a:r>
              <a:rPr lang="cs-CZ" b="1" dirty="0"/>
              <a:t>Nevýhody</a:t>
            </a:r>
            <a:r>
              <a:rPr lang="cs-CZ" dirty="0"/>
              <a:t>: </a:t>
            </a:r>
          </a:p>
          <a:p>
            <a:r>
              <a:rPr lang="cs-CZ" dirty="0"/>
              <a:t> </a:t>
            </a:r>
          </a:p>
          <a:p>
            <a:r>
              <a:rPr lang="cs-CZ" dirty="0"/>
              <a:t>Především finanční náročnost; školy mají v běžném rozpočtu vymezené  prostředky pouze na </a:t>
            </a:r>
            <a:r>
              <a:rPr lang="cs-CZ" b="1" dirty="0"/>
              <a:t>jednoho učitele/jednu vyučovací hodinu. </a:t>
            </a:r>
            <a:endParaRPr lang="cs-CZ" dirty="0"/>
          </a:p>
          <a:p>
            <a:r>
              <a:rPr lang="cs-CZ" dirty="0"/>
              <a:t> </a:t>
            </a:r>
          </a:p>
          <a:p>
            <a:r>
              <a:rPr lang="cs-CZ" dirty="0"/>
              <a:t>Určitým krokem k zavedení párové výuky je přítomnost asistentů učitele ve třídě při výuce. Asistenti však mají na rozdíl od druhého učitele při párové výuce specifický úkol – podporovat učení žáků se speciálními vzdělávacími potřebami. Odlišnost je také v jejich kvalifikaci, která je zaměřena na tento jejich specifický úkol. </a:t>
            </a:r>
          </a:p>
          <a:p>
            <a:r>
              <a:rPr lang="cs-CZ" dirty="0"/>
              <a:t> </a:t>
            </a:r>
          </a:p>
          <a:p>
            <a:r>
              <a:rPr lang="cs-CZ" dirty="0"/>
              <a:t>Příkladem párové výuky byly tzv. tandemy, které se realizovaly v rámci projektu Elixír do škol (financovaného Nadací Depositum </a:t>
            </a:r>
            <a:r>
              <a:rPr lang="cs-CZ" dirty="0" err="1"/>
              <a:t>Bonum</a:t>
            </a:r>
            <a:r>
              <a:rPr lang="cs-CZ" dirty="0"/>
              <a:t>). Výuku fyziky na vybraných gymnáziích vedl učitel spolu s doktorandem či se studentem učitelství fyziky (kterému byla tandemová výuka počítána jako pedagogická praxe). </a:t>
            </a:r>
            <a:endParaRPr lang="cs-CZ" dirty="0" smtClean="0"/>
          </a:p>
          <a:p>
            <a:endParaRPr lang="cs-CZ" dirty="0"/>
          </a:p>
          <a:p>
            <a:r>
              <a:rPr lang="cs-CZ" dirty="0" smtClean="0"/>
              <a:t>Viz </a:t>
            </a:r>
            <a:r>
              <a:rPr lang="cs-CZ" dirty="0"/>
              <a:t>http://nadacedb.cz/elixir-do-skol/o-projektu </a:t>
            </a:r>
          </a:p>
        </p:txBody>
      </p:sp>
    </p:spTree>
    <p:extLst>
      <p:ext uri="{BB962C8B-B14F-4D97-AF65-F5344CB8AC3E}">
        <p14:creationId xmlns:p14="http://schemas.microsoft.com/office/powerpoint/2010/main" val="1579796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71600" y="908720"/>
            <a:ext cx="7704856" cy="4555093"/>
          </a:xfrm>
          <a:prstGeom prst="rect">
            <a:avLst/>
          </a:prstGeom>
        </p:spPr>
        <p:txBody>
          <a:bodyPr wrap="square">
            <a:spAutoFit/>
          </a:bodyPr>
          <a:lstStyle/>
          <a:p>
            <a:pPr lvl="0"/>
            <a:r>
              <a:rPr lang="cs-CZ" sz="2800" b="1" dirty="0"/>
              <a:t>Tandemová </a:t>
            </a:r>
            <a:r>
              <a:rPr lang="cs-CZ" sz="2800" b="1" dirty="0" smtClean="0"/>
              <a:t>výuka</a:t>
            </a:r>
          </a:p>
          <a:p>
            <a:pPr lvl="0"/>
            <a:endParaRPr lang="cs-CZ" sz="2800" b="1" dirty="0"/>
          </a:p>
          <a:p>
            <a:r>
              <a:rPr lang="cs-CZ" b="1" dirty="0"/>
              <a:t>Ve třídě jsou současně dva pedagogové, kteří mají úplné pedagogické vzdělání a aprobaci pro výuku daného předmětu. </a:t>
            </a:r>
            <a:endParaRPr lang="cs-CZ" b="1" dirty="0" smtClean="0"/>
          </a:p>
          <a:p>
            <a:endParaRPr lang="cs-CZ" b="1" dirty="0" smtClean="0"/>
          </a:p>
          <a:p>
            <a:r>
              <a:rPr lang="cs-CZ" b="1" dirty="0" smtClean="0"/>
              <a:t>Nejedná </a:t>
            </a:r>
            <a:r>
              <a:rPr lang="cs-CZ" b="1" dirty="0"/>
              <a:t>se tedy o dvojici učitel a asistent pedagoga. </a:t>
            </a:r>
            <a:endParaRPr lang="cs-CZ" b="1" dirty="0" smtClean="0"/>
          </a:p>
          <a:p>
            <a:endParaRPr lang="cs-CZ" b="1" dirty="0"/>
          </a:p>
          <a:p>
            <a:r>
              <a:rPr lang="cs-CZ" b="1" dirty="0" smtClean="0"/>
              <a:t>Oba </a:t>
            </a:r>
            <a:r>
              <a:rPr lang="cs-CZ" b="1" dirty="0"/>
              <a:t>vyučující mají rovnoprávné postavení. </a:t>
            </a:r>
            <a:endParaRPr lang="cs-CZ" b="1" dirty="0" smtClean="0"/>
          </a:p>
          <a:p>
            <a:endParaRPr lang="cs-CZ" b="1" dirty="0"/>
          </a:p>
          <a:p>
            <a:r>
              <a:rPr lang="cs-CZ" b="1" dirty="0" smtClean="0"/>
              <a:t>Učitelé </a:t>
            </a:r>
            <a:r>
              <a:rPr lang="cs-CZ" b="1" dirty="0"/>
              <a:t>nejen realizují společně výuku, ale mají stejnou odpovědnost i za její plánování, realizaci i evaluaci. </a:t>
            </a:r>
            <a:endParaRPr lang="cs-CZ" b="1" dirty="0" smtClean="0"/>
          </a:p>
          <a:p>
            <a:endParaRPr lang="cs-CZ" b="1" dirty="0"/>
          </a:p>
          <a:p>
            <a:r>
              <a:rPr lang="cs-CZ" b="1" dirty="0" smtClean="0"/>
              <a:t>V</a:t>
            </a:r>
            <a:r>
              <a:rPr lang="cs-CZ" b="1" dirty="0"/>
              <a:t> případě našeho projektu bude tandem tvořen učitelem a studentem učitelství v magisterské etapě studia. Tandemová výuka bude pro studenty součástí reflektované pedagogické praxe.</a:t>
            </a:r>
          </a:p>
        </p:txBody>
      </p:sp>
    </p:spTree>
    <p:extLst>
      <p:ext uri="{BB962C8B-B14F-4D97-AF65-F5344CB8AC3E}">
        <p14:creationId xmlns:p14="http://schemas.microsoft.com/office/powerpoint/2010/main" val="676721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extLst>
              <p:ext uri="{D42A27DB-BD31-4B8C-83A1-F6EECF244321}">
                <p14:modId xmlns:p14="http://schemas.microsoft.com/office/powerpoint/2010/main" val="1665605448"/>
              </p:ext>
            </p:extLst>
          </p:nvPr>
        </p:nvGraphicFramePr>
        <p:xfrm>
          <a:off x="251520" y="1297306"/>
          <a:ext cx="8712968" cy="4940005"/>
        </p:xfrm>
        <a:graphic>
          <a:graphicData uri="http://schemas.openxmlformats.org/drawingml/2006/table">
            <a:tbl>
              <a:tblPr firstRow="1" firstCol="1" bandRow="1">
                <a:tableStyleId>{5C22544A-7EE6-4342-B048-85BDC9FD1C3A}</a:tableStyleId>
              </a:tblPr>
              <a:tblGrid>
                <a:gridCol w="1177451"/>
                <a:gridCol w="7535517"/>
              </a:tblGrid>
              <a:tr h="1326239">
                <a:tc>
                  <a:txBody>
                    <a:bodyPr/>
                    <a:lstStyle/>
                    <a:p>
                      <a:pPr>
                        <a:lnSpc>
                          <a:spcPct val="115000"/>
                        </a:lnSpc>
                        <a:spcAft>
                          <a:spcPts val="1000"/>
                        </a:spcAft>
                      </a:pPr>
                      <a:r>
                        <a:rPr lang="cs-CZ" sz="1100" dirty="0">
                          <a:effectLst/>
                        </a:rPr>
                        <a:t>Jeden vyučuje, druhý asistuje</a:t>
                      </a:r>
                      <a:endParaRPr lang="cs-CZ" sz="1100" dirty="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dirty="0">
                          <a:effectLst/>
                        </a:rPr>
                        <a:t>Ten, kdo je v roli učitele, je odpovědný za realizaci výuky. Ten kdo je v roli asistenta následuje pokyny učitele, např. pomáhá žákům s plněním úkolů či shromažďuje informace o činnosti žáků kvůli evaluaci výuky.</a:t>
                      </a:r>
                      <a:endParaRPr lang="cs-CZ" sz="1100" dirty="0">
                        <a:effectLst/>
                        <a:latin typeface="Calibri"/>
                        <a:ea typeface="Calibri"/>
                        <a:cs typeface="Times New Roman"/>
                      </a:endParaRPr>
                    </a:p>
                  </a:txBody>
                  <a:tcPr marL="57150" marR="57150" marT="38100" marB="38100" anchor="ctr"/>
                </a:tc>
              </a:tr>
              <a:tr h="722753">
                <a:tc>
                  <a:txBody>
                    <a:bodyPr/>
                    <a:lstStyle/>
                    <a:p>
                      <a:pPr>
                        <a:lnSpc>
                          <a:spcPct val="115000"/>
                        </a:lnSpc>
                        <a:spcAft>
                          <a:spcPts val="1000"/>
                        </a:spcAft>
                      </a:pPr>
                      <a:r>
                        <a:rPr lang="cs-CZ" sz="1100">
                          <a:effectLst/>
                        </a:rPr>
                        <a:t>Týmová výuka</a:t>
                      </a:r>
                      <a:endParaRPr lang="cs-CZ" sz="110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a:effectLst/>
                        </a:rPr>
                        <a:t>Student i provázející učitel mají rovnoměrný podíl odpovědnosti za realizaci výuky. Společně vedou výukové aktivity nebo se ve vedení aktivit střídají.</a:t>
                      </a:r>
                      <a:endParaRPr lang="cs-CZ" sz="1100">
                        <a:effectLst/>
                        <a:latin typeface="Calibri"/>
                        <a:ea typeface="Calibri"/>
                        <a:cs typeface="Times New Roman"/>
                      </a:endParaRPr>
                    </a:p>
                  </a:txBody>
                  <a:tcPr marL="57150" marR="57150" marT="38100" marB="38100" anchor="ctr"/>
                </a:tc>
              </a:tr>
              <a:tr h="1024497">
                <a:tc>
                  <a:txBody>
                    <a:bodyPr/>
                    <a:lstStyle/>
                    <a:p>
                      <a:pPr>
                        <a:lnSpc>
                          <a:spcPct val="115000"/>
                        </a:lnSpc>
                        <a:spcAft>
                          <a:spcPts val="1000"/>
                        </a:spcAft>
                      </a:pPr>
                      <a:r>
                        <a:rPr lang="cs-CZ" sz="1100">
                          <a:effectLst/>
                        </a:rPr>
                        <a:t>Výuka na stanovištích</a:t>
                      </a:r>
                      <a:endParaRPr lang="cs-CZ" sz="110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a:effectLst/>
                        </a:rPr>
                        <a:t>Obsah výuky je rozdělen do dvou částí, každá část je realizována na vlastním stanovišti. Za realizaci jednoho stanoviště odpovídá student učitelství, za druhé provázející učitel. Žáci jsou rozděleni do dvou skupin – každá skupina je na jednom ze stanovišť, po té se skupiny na stanovištích prohodí.</a:t>
                      </a:r>
                      <a:endParaRPr lang="cs-CZ" sz="1100">
                        <a:effectLst/>
                        <a:latin typeface="Calibri"/>
                        <a:ea typeface="Calibri"/>
                        <a:cs typeface="Times New Roman"/>
                      </a:endParaRPr>
                    </a:p>
                  </a:txBody>
                  <a:tcPr marL="57150" marR="57150" marT="38100" marB="38100" anchor="ctr"/>
                </a:tc>
              </a:tr>
              <a:tr h="722753">
                <a:tc>
                  <a:txBody>
                    <a:bodyPr/>
                    <a:lstStyle/>
                    <a:p>
                      <a:pPr>
                        <a:lnSpc>
                          <a:spcPct val="115000"/>
                        </a:lnSpc>
                        <a:spcAft>
                          <a:spcPts val="1000"/>
                        </a:spcAft>
                      </a:pPr>
                      <a:r>
                        <a:rPr lang="cs-CZ" sz="1100">
                          <a:effectLst/>
                        </a:rPr>
                        <a:t>Diferencovaná výuka</a:t>
                      </a:r>
                      <a:endParaRPr lang="cs-CZ" sz="110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a:effectLst/>
                        </a:rPr>
                        <a:t>Žáci jsou rozděleni do dvou skupin, jednu vede student, druhou učitel. Cíl výuky je stejný, avšak u každé skupiny je cíle dosahováno pomocí jiných výukových strategií.</a:t>
                      </a:r>
                      <a:endParaRPr lang="cs-CZ" sz="1100">
                        <a:effectLst/>
                        <a:latin typeface="Calibri"/>
                        <a:ea typeface="Calibri"/>
                        <a:cs typeface="Times New Roman"/>
                      </a:endParaRPr>
                    </a:p>
                  </a:txBody>
                  <a:tcPr marL="57150" marR="57150" marT="38100" marB="38100" anchor="ctr"/>
                </a:tc>
              </a:tr>
              <a:tr h="722753">
                <a:tc>
                  <a:txBody>
                    <a:bodyPr/>
                    <a:lstStyle/>
                    <a:p>
                      <a:pPr>
                        <a:lnSpc>
                          <a:spcPct val="115000"/>
                        </a:lnSpc>
                        <a:spcAft>
                          <a:spcPts val="1000"/>
                        </a:spcAft>
                      </a:pPr>
                      <a:r>
                        <a:rPr lang="cs-CZ" sz="1100">
                          <a:effectLst/>
                        </a:rPr>
                        <a:t>Paralelní výuka</a:t>
                      </a:r>
                      <a:endParaRPr lang="cs-CZ" sz="110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a:effectLst/>
                        </a:rPr>
                        <a:t>Žáci jsou rozděleni do dvou skupin, jednu vede student, druhou učitel. V obou skupinách probíhá totéž (práce v menší skupině žáků je efektivnější).</a:t>
                      </a:r>
                      <a:endParaRPr lang="cs-CZ" sz="1100">
                        <a:effectLst/>
                        <a:latin typeface="Calibri"/>
                        <a:ea typeface="Calibri"/>
                        <a:cs typeface="Times New Roman"/>
                      </a:endParaRPr>
                    </a:p>
                  </a:txBody>
                  <a:tcPr marL="57150" marR="57150" marT="38100" marB="38100" anchor="ctr"/>
                </a:tc>
              </a:tr>
              <a:tr h="421010">
                <a:tc>
                  <a:txBody>
                    <a:bodyPr/>
                    <a:lstStyle/>
                    <a:p>
                      <a:pPr>
                        <a:lnSpc>
                          <a:spcPct val="115000"/>
                        </a:lnSpc>
                        <a:spcAft>
                          <a:spcPts val="1000"/>
                        </a:spcAft>
                      </a:pPr>
                      <a:r>
                        <a:rPr lang="cs-CZ" sz="1100">
                          <a:effectLst/>
                        </a:rPr>
                        <a:t>Kombinace</a:t>
                      </a:r>
                      <a:endParaRPr lang="cs-CZ" sz="1100">
                        <a:effectLst/>
                        <a:latin typeface="Calibri"/>
                        <a:ea typeface="Calibri"/>
                        <a:cs typeface="Times New Roman"/>
                      </a:endParaRPr>
                    </a:p>
                  </a:txBody>
                  <a:tcPr marL="57150" marR="57150" marT="38100" marB="38100" anchor="ctr"/>
                </a:tc>
                <a:tc>
                  <a:txBody>
                    <a:bodyPr/>
                    <a:lstStyle/>
                    <a:p>
                      <a:pPr>
                        <a:lnSpc>
                          <a:spcPct val="115000"/>
                        </a:lnSpc>
                        <a:spcAft>
                          <a:spcPts val="1000"/>
                        </a:spcAft>
                      </a:pPr>
                      <a:r>
                        <a:rPr lang="cs-CZ" sz="1100" dirty="0">
                          <a:effectLst/>
                        </a:rPr>
                        <a:t>Kombinace výše uvedených typů kooperace studenta učitelství a provázejícího učitele.</a:t>
                      </a:r>
                      <a:endParaRPr lang="cs-CZ" sz="1100" dirty="0">
                        <a:effectLst/>
                        <a:latin typeface="Calibri"/>
                        <a:ea typeface="Calibri"/>
                        <a:cs typeface="Times New Roman"/>
                      </a:endParaRPr>
                    </a:p>
                  </a:txBody>
                  <a:tcPr marL="57150" marR="57150" marT="38100" marB="38100" anchor="ctr"/>
                </a:tc>
              </a:tr>
            </a:tbl>
          </a:graphicData>
        </a:graphic>
      </p:graphicFrame>
      <p:sp>
        <p:nvSpPr>
          <p:cNvPr id="5" name="TextovéPole 4"/>
          <p:cNvSpPr txBox="1"/>
          <p:nvPr/>
        </p:nvSpPr>
        <p:spPr>
          <a:xfrm>
            <a:off x="1115615" y="774086"/>
            <a:ext cx="3958071" cy="523220"/>
          </a:xfrm>
          <a:prstGeom prst="rect">
            <a:avLst/>
          </a:prstGeom>
          <a:noFill/>
        </p:spPr>
        <p:txBody>
          <a:bodyPr wrap="none" rtlCol="0">
            <a:spAutoFit/>
          </a:bodyPr>
          <a:lstStyle/>
          <a:p>
            <a:r>
              <a:rPr lang="cs-CZ" sz="2800" b="1" dirty="0" smtClean="0"/>
              <a:t>Formy tandemové výuky:</a:t>
            </a:r>
            <a:endParaRPr lang="cs-CZ" sz="2800" b="1" dirty="0"/>
          </a:p>
        </p:txBody>
      </p:sp>
    </p:spTree>
    <p:extLst>
      <p:ext uri="{BB962C8B-B14F-4D97-AF65-F5344CB8AC3E}">
        <p14:creationId xmlns:p14="http://schemas.microsoft.com/office/powerpoint/2010/main" val="1014698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467544" y="260648"/>
            <a:ext cx="7560840" cy="6278642"/>
          </a:xfrm>
          <a:prstGeom prst="rect">
            <a:avLst/>
          </a:prstGeom>
        </p:spPr>
        <p:txBody>
          <a:bodyPr wrap="square">
            <a:spAutoFit/>
          </a:bodyPr>
          <a:lstStyle/>
          <a:p>
            <a:r>
              <a:rPr lang="cs-CZ" sz="2400" b="1" dirty="0"/>
              <a:t>Výhody:</a:t>
            </a:r>
            <a:endParaRPr lang="cs-CZ" sz="2400" dirty="0"/>
          </a:p>
          <a:p>
            <a:pPr lvl="0"/>
            <a:endParaRPr lang="cs-CZ" dirty="0" smtClean="0"/>
          </a:p>
          <a:p>
            <a:pPr marL="285750" lvl="0" indent="-285750">
              <a:buFont typeface="Arial" panose="020B0604020202020204" pitchFamily="34" charset="0"/>
              <a:buChar char="•"/>
            </a:pPr>
            <a:r>
              <a:rPr lang="cs-CZ" b="1" dirty="0" smtClean="0"/>
              <a:t>Jste </a:t>
            </a:r>
            <a:r>
              <a:rPr lang="cs-CZ" b="1" dirty="0"/>
              <a:t>dva, takže je vás proti davu žáků </a:t>
            </a:r>
            <a:r>
              <a:rPr lang="cs-CZ" b="1" dirty="0" smtClean="0"/>
              <a:t>více</a:t>
            </a:r>
          </a:p>
          <a:p>
            <a:pPr lvl="0"/>
            <a:endParaRPr lang="cs-CZ" b="1" dirty="0" smtClean="0"/>
          </a:p>
          <a:p>
            <a:pPr marL="285750" lvl="0" indent="-285750">
              <a:buFont typeface="Arial" panose="020B0604020202020204" pitchFamily="34" charset="0"/>
              <a:buChar char="•"/>
            </a:pPr>
            <a:r>
              <a:rPr lang="cs-CZ" b="1" dirty="0" smtClean="0"/>
              <a:t>Perfektní </a:t>
            </a:r>
            <a:r>
              <a:rPr lang="cs-CZ" b="1" dirty="0"/>
              <a:t>metoda lámání ledů (</a:t>
            </a:r>
            <a:r>
              <a:rPr lang="cs-CZ" b="1" dirty="0" err="1"/>
              <a:t>ice</a:t>
            </a:r>
            <a:r>
              <a:rPr lang="cs-CZ" b="1" dirty="0"/>
              <a:t> </a:t>
            </a:r>
            <a:r>
              <a:rPr lang="cs-CZ" b="1" dirty="0" err="1"/>
              <a:t>breaking</a:t>
            </a:r>
            <a:r>
              <a:rPr lang="cs-CZ" b="1" dirty="0" smtClean="0"/>
              <a:t>)</a:t>
            </a:r>
          </a:p>
          <a:p>
            <a:pPr lvl="0"/>
            <a:endParaRPr lang="cs-CZ" b="1" dirty="0" smtClean="0"/>
          </a:p>
          <a:p>
            <a:pPr marL="285750" lvl="0" indent="-285750">
              <a:buFont typeface="Arial" panose="020B0604020202020204" pitchFamily="34" charset="0"/>
              <a:buChar char="•"/>
            </a:pPr>
            <a:r>
              <a:rPr lang="cs-CZ" b="1" dirty="0" smtClean="0"/>
              <a:t>Odborná </a:t>
            </a:r>
            <a:r>
              <a:rPr lang="cs-CZ" b="1" dirty="0"/>
              <a:t>podpora - víc hlav, víc </a:t>
            </a:r>
            <a:r>
              <a:rPr lang="cs-CZ" b="1" dirty="0" smtClean="0"/>
              <a:t>ví</a:t>
            </a:r>
          </a:p>
          <a:p>
            <a:pPr lvl="0"/>
            <a:endParaRPr lang="cs-CZ" b="1" dirty="0"/>
          </a:p>
          <a:p>
            <a:pPr marL="285750" lvl="0" indent="-285750">
              <a:buFont typeface="Arial" panose="020B0604020202020204" pitchFamily="34" charset="0"/>
              <a:buChar char="•"/>
            </a:pPr>
            <a:r>
              <a:rPr lang="cs-CZ" b="1" dirty="0"/>
              <a:t>Možnost individualizace přístupu k </a:t>
            </a:r>
            <a:r>
              <a:rPr lang="cs-CZ" b="1" dirty="0" smtClean="0"/>
              <a:t>žákům</a:t>
            </a:r>
          </a:p>
          <a:p>
            <a:pPr lvl="0"/>
            <a:endParaRPr lang="cs-CZ" b="1" dirty="0"/>
          </a:p>
          <a:p>
            <a:pPr marL="285750" lvl="0" indent="-285750">
              <a:buFont typeface="Arial" panose="020B0604020202020204" pitchFamily="34" charset="0"/>
              <a:buChar char="•"/>
            </a:pPr>
            <a:r>
              <a:rPr lang="cs-CZ" b="1" dirty="0"/>
              <a:t>Dynamičnost a pestrost </a:t>
            </a:r>
            <a:r>
              <a:rPr lang="cs-CZ" b="1" dirty="0" smtClean="0"/>
              <a:t>výuky</a:t>
            </a:r>
          </a:p>
          <a:p>
            <a:pPr lvl="0"/>
            <a:endParaRPr lang="cs-CZ" b="1" dirty="0"/>
          </a:p>
          <a:p>
            <a:pPr marL="285750" lvl="0" indent="-285750">
              <a:buFont typeface="Arial" panose="020B0604020202020204" pitchFamily="34" charset="0"/>
              <a:buChar char="•"/>
            </a:pPr>
            <a:r>
              <a:rPr lang="cs-CZ" b="1" dirty="0"/>
              <a:t>Jednoznačná inspirace a </a:t>
            </a:r>
            <a:r>
              <a:rPr lang="cs-CZ" b="1" dirty="0" smtClean="0"/>
              <a:t>inovace</a:t>
            </a:r>
          </a:p>
          <a:p>
            <a:pPr lvl="0"/>
            <a:endParaRPr lang="cs-CZ" b="1" dirty="0"/>
          </a:p>
          <a:p>
            <a:pPr marL="285750" lvl="0" indent="-285750">
              <a:buFont typeface="Arial" panose="020B0604020202020204" pitchFamily="34" charset="0"/>
              <a:buChar char="•"/>
            </a:pPr>
            <a:r>
              <a:rPr lang="cs-CZ" b="1" dirty="0"/>
              <a:t>Aktivizační a kreativnější pro žákovské </a:t>
            </a:r>
            <a:r>
              <a:rPr lang="cs-CZ" b="1" dirty="0" smtClean="0"/>
              <a:t>myšlení</a:t>
            </a:r>
          </a:p>
          <a:p>
            <a:pPr lvl="0"/>
            <a:endParaRPr lang="cs-CZ" b="1" dirty="0"/>
          </a:p>
          <a:p>
            <a:pPr marL="285750" lvl="0" indent="-285750">
              <a:buFont typeface="Arial" panose="020B0604020202020204" pitchFamily="34" charset="0"/>
              <a:buChar char="•"/>
            </a:pPr>
            <a:r>
              <a:rPr lang="cs-CZ" b="1" dirty="0"/>
              <a:t>Větší prostor pro monitoring výchovně vzdělávacího </a:t>
            </a:r>
            <a:r>
              <a:rPr lang="cs-CZ" b="1" dirty="0" smtClean="0"/>
              <a:t>procesu</a:t>
            </a:r>
          </a:p>
          <a:p>
            <a:pPr lvl="0"/>
            <a:endParaRPr lang="cs-CZ" b="1" dirty="0"/>
          </a:p>
          <a:p>
            <a:pPr marL="285750" lvl="0" indent="-285750">
              <a:buFont typeface="Arial" panose="020B0604020202020204" pitchFamily="34" charset="0"/>
              <a:buChar char="•"/>
            </a:pPr>
            <a:r>
              <a:rPr lang="cs-CZ" b="1" dirty="0"/>
              <a:t>Jednoduchý způsob, jak udržet žákovu </a:t>
            </a:r>
            <a:r>
              <a:rPr lang="cs-CZ" b="1" dirty="0" smtClean="0"/>
              <a:t>pozornost</a:t>
            </a:r>
          </a:p>
          <a:p>
            <a:pPr lvl="0"/>
            <a:endParaRPr lang="cs-CZ" b="1" dirty="0" smtClean="0"/>
          </a:p>
          <a:p>
            <a:pPr marL="285750" indent="-285750">
              <a:buFont typeface="Arial" panose="020B0604020202020204" pitchFamily="34" charset="0"/>
              <a:buChar char="•"/>
            </a:pPr>
            <a:r>
              <a:rPr lang="cs-CZ" b="1" dirty="0"/>
              <a:t>Podpora kritického myšlení, žáci zažívají odbornou diskuzi</a:t>
            </a:r>
          </a:p>
          <a:p>
            <a:pPr lvl="0"/>
            <a:endParaRPr lang="cs-CZ" dirty="0"/>
          </a:p>
        </p:txBody>
      </p:sp>
    </p:spTree>
    <p:extLst>
      <p:ext uri="{BB962C8B-B14F-4D97-AF65-F5344CB8AC3E}">
        <p14:creationId xmlns:p14="http://schemas.microsoft.com/office/powerpoint/2010/main" val="1344728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933</Words>
  <Application>Microsoft Office PowerPoint</Application>
  <PresentationFormat>Předvádění na obrazovce (4:3)</PresentationFormat>
  <Paragraphs>234</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Tandemová výuka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Univerzita Palackého v Olomouci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Tandemová výuka</dc:title>
  <dc:creator>Renata Holubová</dc:creator>
  <cp:lastModifiedBy>Renata Holubová</cp:lastModifiedBy>
  <cp:revision>22</cp:revision>
  <dcterms:created xsi:type="dcterms:W3CDTF">2020-08-25T09:55:04Z</dcterms:created>
  <dcterms:modified xsi:type="dcterms:W3CDTF">2020-09-22T11:25:42Z</dcterms:modified>
</cp:coreProperties>
</file>